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94" r:id="rId3"/>
    <p:sldId id="257" r:id="rId4"/>
    <p:sldId id="296" r:id="rId5"/>
    <p:sldId id="295" r:id="rId6"/>
    <p:sldId id="258" r:id="rId7"/>
    <p:sldId id="261" r:id="rId8"/>
    <p:sldId id="297" r:id="rId9"/>
    <p:sldId id="273" r:id="rId10"/>
    <p:sldId id="272" r:id="rId11"/>
    <p:sldId id="260" r:id="rId12"/>
    <p:sldId id="264" r:id="rId13"/>
    <p:sldId id="274" r:id="rId14"/>
    <p:sldId id="268" r:id="rId15"/>
    <p:sldId id="275" r:id="rId16"/>
    <p:sldId id="271" r:id="rId17"/>
    <p:sldId id="277" r:id="rId18"/>
    <p:sldId id="276" r:id="rId19"/>
    <p:sldId id="278" r:id="rId20"/>
    <p:sldId id="279" r:id="rId21"/>
    <p:sldId id="281" r:id="rId22"/>
    <p:sldId id="282" r:id="rId23"/>
    <p:sldId id="283" r:id="rId24"/>
    <p:sldId id="280" r:id="rId25"/>
    <p:sldId id="284" r:id="rId26"/>
    <p:sldId id="286" r:id="rId27"/>
    <p:sldId id="285" r:id="rId28"/>
    <p:sldId id="287" r:id="rId29"/>
    <p:sldId id="288" r:id="rId30"/>
    <p:sldId id="289" r:id="rId31"/>
    <p:sldId id="290" r:id="rId32"/>
    <p:sldId id="291" r:id="rId33"/>
    <p:sldId id="293" r:id="rId34"/>
    <p:sldId id="299" r:id="rId35"/>
    <p:sldId id="29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9059" autoAdjust="0"/>
  </p:normalViewPr>
  <p:slideViewPr>
    <p:cSldViewPr snapToGrid="0">
      <p:cViewPr varScale="1">
        <p:scale>
          <a:sx n="92" d="100"/>
          <a:sy n="92" d="100"/>
        </p:scale>
        <p:origin x="21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7FB0E-DC3B-4007-80AD-85640669D751}" type="datetimeFigureOut">
              <a:rPr lang="en-US" smtClean="0"/>
              <a:t>10/23/2019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DE709-AB97-475E-B7C7-BF0221C22731}" type="slidenum">
              <a:rPr lang="en-US" smtClean="0"/>
              <a:t>‹#›</a:t>
            </a:fld>
            <a:endParaRPr lang="en-US"/>
          </a:p>
        </p:txBody>
      </p:sp>
    </p:spTree>
    <p:extLst>
      <p:ext uri="{BB962C8B-B14F-4D97-AF65-F5344CB8AC3E}">
        <p14:creationId xmlns:p14="http://schemas.microsoft.com/office/powerpoint/2010/main" val="3891237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Birth GA – sample GA</a:t>
            </a:r>
          </a:p>
          <a:p>
            <a:r>
              <a:rPr lang="en-US" dirty="0" smtClean="0"/>
              <a:t>Birth GA</a:t>
            </a:r>
            <a:r>
              <a:rPr lang="en-US" baseline="0" dirty="0" smtClean="0"/>
              <a:t> &lt; 39</a:t>
            </a:r>
          </a:p>
          <a:p>
            <a:r>
              <a:rPr lang="en-US" baseline="0" smtClean="0"/>
              <a:t>Birth </a:t>
            </a:r>
            <a:r>
              <a:rPr lang="en-US" baseline="0" dirty="0" smtClean="0"/>
              <a:t>GA &gt; 39</a:t>
            </a:r>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2</a:t>
            </a:fld>
            <a:endParaRPr lang="en-US"/>
          </a:p>
        </p:txBody>
      </p:sp>
    </p:spTree>
    <p:extLst>
      <p:ext uri="{BB962C8B-B14F-4D97-AF65-F5344CB8AC3E}">
        <p14:creationId xmlns:p14="http://schemas.microsoft.com/office/powerpoint/2010/main" val="125592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EDE709-AB97-475E-B7C7-BF0221C22731}" type="slidenum">
              <a:rPr lang="en-US" smtClean="0"/>
              <a:t>11</a:t>
            </a:fld>
            <a:endParaRPr lang="en-US"/>
          </a:p>
        </p:txBody>
      </p:sp>
    </p:spTree>
    <p:extLst>
      <p:ext uri="{BB962C8B-B14F-4D97-AF65-F5344CB8AC3E}">
        <p14:creationId xmlns:p14="http://schemas.microsoft.com/office/powerpoint/2010/main" val="71937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234355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434268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24018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779017-682F-4C52-B867-43C90ACB9EB6}" type="datetimeFigureOut">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52379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779017-682F-4C52-B867-43C90ACB9EB6}" type="datetimeFigureOut">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26913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779017-682F-4C52-B867-43C90ACB9EB6}" type="datetimeFigureOut">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424538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779017-682F-4C52-B867-43C90ACB9EB6}" type="datetimeFigureOut">
              <a:rPr lang="en-US" smtClean="0"/>
              <a:t>10/23/2019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160859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779017-682F-4C52-B867-43C90ACB9EB6}" type="datetimeFigureOut">
              <a:rPr lang="en-US" smtClean="0"/>
              <a:t>10/23/2019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75924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79017-682F-4C52-B867-43C90ACB9EB6}" type="datetimeFigureOut">
              <a:rPr lang="en-US" smtClean="0"/>
              <a:t>10/23/2019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52066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79017-682F-4C52-B867-43C90ACB9EB6}" type="datetimeFigureOut">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26089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779017-682F-4C52-B867-43C90ACB9EB6}" type="datetimeFigureOut">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C72908-9CF1-47D3-9920-149635D7B1BB}" type="slidenum">
              <a:rPr lang="en-US" smtClean="0"/>
              <a:t>‹#›</a:t>
            </a:fld>
            <a:endParaRPr lang="en-US"/>
          </a:p>
        </p:txBody>
      </p:sp>
    </p:spTree>
    <p:extLst>
      <p:ext uri="{BB962C8B-B14F-4D97-AF65-F5344CB8AC3E}">
        <p14:creationId xmlns:p14="http://schemas.microsoft.com/office/powerpoint/2010/main" val="318849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79017-682F-4C52-B867-43C90ACB9EB6}" type="datetimeFigureOut">
              <a:rPr lang="en-US" smtClean="0"/>
              <a:t>10/23/2019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72908-9CF1-47D3-9920-149635D7B1BB}" type="slidenum">
              <a:rPr lang="en-US" smtClean="0"/>
              <a:t>‹#›</a:t>
            </a:fld>
            <a:endParaRPr lang="en-US"/>
          </a:p>
        </p:txBody>
      </p:sp>
    </p:spTree>
    <p:extLst>
      <p:ext uri="{BB962C8B-B14F-4D97-AF65-F5344CB8AC3E}">
        <p14:creationId xmlns:p14="http://schemas.microsoft.com/office/powerpoint/2010/main" val="2648385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002220"/>
            <a:ext cx="9144000" cy="2677656"/>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Summary of </a:t>
            </a:r>
            <a:r>
              <a:rPr lang="en-US" sz="2800" b="1" dirty="0" err="1" smtClean="0">
                <a:latin typeface="Times New Roman" panose="02020603050405020304" pitchFamily="18" charset="0"/>
                <a:cs typeface="Times New Roman" panose="02020603050405020304" pitchFamily="18" charset="0"/>
              </a:rPr>
              <a:t>SmartD</a:t>
            </a:r>
            <a:r>
              <a:rPr lang="en-US" sz="2800" b="1" dirty="0" smtClean="0">
                <a:latin typeface="Times New Roman" panose="02020603050405020304" pitchFamily="18" charset="0"/>
                <a:cs typeface="Times New Roman" panose="02020603050405020304" pitchFamily="18" charset="0"/>
              </a:rPr>
              <a:t> project</a:t>
            </a:r>
          </a:p>
          <a:p>
            <a:pPr algn="ctr"/>
            <a:endParaRPr lang="en-US" sz="2800" b="1" dirty="0">
              <a:latin typeface="Times New Roman" panose="02020603050405020304" pitchFamily="18" charset="0"/>
              <a:cs typeface="Times New Roman" panose="02020603050405020304" pitchFamily="18" charset="0"/>
            </a:endParaRPr>
          </a:p>
          <a:p>
            <a:pPr algn="ctr"/>
            <a:endParaRPr lang="en-US" sz="2800" b="1" dirty="0" smtClean="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Xiaotao Shen</a:t>
            </a:r>
          </a:p>
          <a:p>
            <a:pPr algn="ctr"/>
            <a:endParaRPr lang="en-US" sz="2800" b="1" dirty="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O</a:t>
            </a:r>
            <a:r>
              <a:rPr lang="en-US" altLang="zh-CN" sz="2800" b="1" dirty="0" smtClean="0">
                <a:latin typeface="Times New Roman" panose="02020603050405020304" pitchFamily="18" charset="0"/>
                <a:cs typeface="Times New Roman" panose="02020603050405020304" pitchFamily="18" charset="0"/>
              </a:rPr>
              <a:t>ctober 10</a:t>
            </a:r>
            <a:r>
              <a:rPr lang="en-US" altLang="zh-CN" sz="2800" b="1" baseline="30000" dirty="0" smtClean="0">
                <a:latin typeface="Times New Roman" panose="02020603050405020304" pitchFamily="18" charset="0"/>
                <a:cs typeface="Times New Roman" panose="02020603050405020304" pitchFamily="18" charset="0"/>
              </a:rPr>
              <a:t>th</a:t>
            </a:r>
            <a:r>
              <a:rPr lang="en-US" altLang="zh-CN" sz="2800" b="1" dirty="0" smtClean="0">
                <a:latin typeface="Times New Roman" panose="02020603050405020304" pitchFamily="18" charset="0"/>
                <a:cs typeface="Times New Roman" panose="02020603050405020304" pitchFamily="18" charset="0"/>
              </a:rPr>
              <a:t>, 2019</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171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153" y="946306"/>
            <a:ext cx="4391691" cy="5072923"/>
          </a:xfrm>
          <a:prstGeom prst="rect">
            <a:avLst/>
          </a:prstGeom>
        </p:spPr>
      </p:pic>
      <p:sp>
        <p:nvSpPr>
          <p:cNvPr id="3" name="Rectangle 2"/>
          <p:cNvSpPr/>
          <p:nvPr/>
        </p:nvSpPr>
        <p:spPr>
          <a:xfrm>
            <a:off x="-1" y="235294"/>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Top 100 </a:t>
            </a:r>
            <a:r>
              <a:rPr lang="en-US" sz="2800" b="1" dirty="0">
                <a:latin typeface="Times New Roman" panose="02020603050405020304" pitchFamily="18" charset="0"/>
                <a:cs typeface="Times New Roman" panose="02020603050405020304" pitchFamily="18" charset="0"/>
              </a:rPr>
              <a:t>correlations of </a:t>
            </a:r>
            <a:r>
              <a:rPr lang="en-US" sz="2800" b="1" dirty="0" smtClean="0">
                <a:latin typeface="Times New Roman" panose="02020603050405020304" pitchFamily="18" charset="0"/>
                <a:cs typeface="Times New Roman" panose="02020603050405020304" pitchFamily="18" charset="0"/>
              </a:rPr>
              <a:t>cross-sectional </a:t>
            </a:r>
            <a:r>
              <a:rPr lang="en-US" sz="2800" b="1" dirty="0">
                <a:latin typeface="Times New Roman" panose="02020603050405020304" pitchFamily="18" charset="0"/>
                <a:cs typeface="Times New Roman" panose="02020603050405020304" pitchFamily="18" charset="0"/>
              </a:rPr>
              <a:t>correction network </a:t>
            </a:r>
          </a:p>
        </p:txBody>
      </p:sp>
      <p:sp>
        <p:nvSpPr>
          <p:cNvPr id="4" name="Rectangle 3"/>
          <p:cNvSpPr/>
          <p:nvPr/>
        </p:nvSpPr>
        <p:spPr>
          <a:xfrm>
            <a:off x="-2" y="6018163"/>
            <a:ext cx="9144002"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Subset of top statistically significant Spearman </a:t>
            </a:r>
            <a:r>
              <a:rPr lang="en-US" sz="1600" dirty="0" smtClean="0">
                <a:latin typeface="Times New Roman" panose="02020603050405020304" pitchFamily="18" charset="0"/>
                <a:cs typeface="Times New Roman" panose="02020603050405020304" pitchFamily="18" charset="0"/>
              </a:rPr>
              <a:t>cross-sectional </a:t>
            </a:r>
            <a:r>
              <a:rPr lang="en-US" sz="1600" dirty="0">
                <a:latin typeface="Times New Roman" panose="02020603050405020304" pitchFamily="18" charset="0"/>
                <a:cs typeface="Times New Roman" panose="02020603050405020304" pitchFamily="18" charset="0"/>
              </a:rPr>
              <a:t>correlations between all data sets collected in our cohort. Each line represents one correlation that was significant after adjustment for multiple hypothesis testing using the method of Benjamini and Hochberg10 at </a:t>
            </a:r>
            <a:r>
              <a:rPr lang="en-US" sz="1600" dirty="0" err="1" smtClean="0">
                <a:latin typeface="Times New Roman" panose="02020603050405020304" pitchFamily="18" charset="0"/>
                <a:cs typeface="Times New Roman" panose="02020603050405020304" pitchFamily="18" charset="0"/>
              </a:rPr>
              <a:t>P</a:t>
            </a:r>
            <a:r>
              <a:rPr lang="en-US" sz="1600" baseline="-25000" dirty="0" err="1" smtClean="0">
                <a:latin typeface="Times New Roman" panose="02020603050405020304" pitchFamily="18" charset="0"/>
                <a:cs typeface="Times New Roman" panose="02020603050405020304" pitchFamily="18" charset="0"/>
              </a:rPr>
              <a:t>adj</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&lt; 0.05.</a:t>
            </a:r>
          </a:p>
        </p:txBody>
      </p:sp>
    </p:spTree>
    <p:extLst>
      <p:ext uri="{BB962C8B-B14F-4D97-AF65-F5344CB8AC3E}">
        <p14:creationId xmlns:p14="http://schemas.microsoft.com/office/powerpoint/2010/main" val="1364260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5320" y="1371905"/>
            <a:ext cx="4766066" cy="4750319"/>
          </a:xfrm>
          <a:prstGeom prst="rect">
            <a:avLst/>
          </a:prstGeom>
        </p:spPr>
      </p:pic>
      <p:sp>
        <p:nvSpPr>
          <p:cNvPr id="3" name="Rectangle 2"/>
          <p:cNvSpPr/>
          <p:nvPr/>
        </p:nvSpPr>
        <p:spPr>
          <a:xfrm>
            <a:off x="-1" y="235294"/>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Subnetwork detection using community analysis</a:t>
            </a:r>
            <a:endParaRPr lang="en-US"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486400" y="1371905"/>
            <a:ext cx="3657599" cy="424731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Modularity is 0.25 at 365 iteration</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50</a:t>
            </a:r>
            <a:r>
              <a:rPr lang="en-US" dirty="0" smtClean="0">
                <a:latin typeface="Times New Roman" panose="02020603050405020304" pitchFamily="18" charset="0"/>
                <a:cs typeface="Times New Roman" panose="02020603050405020304" pitchFamily="18" charset="0"/>
              </a:rPr>
              <a:t> subnetworks with at least two vertexes (mean of 7.52 V and 48.6 E).</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376 out of 520 vertexes (72.3%) are remained after  community edge punching.</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2430 out of 4532 edges (53.6%) are remained after community edge punching.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Oval 4"/>
          <p:cNvSpPr/>
          <p:nvPr/>
        </p:nvSpPr>
        <p:spPr>
          <a:xfrm>
            <a:off x="3272590" y="1491915"/>
            <a:ext cx="302508" cy="3025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325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7" y="1503799"/>
            <a:ext cx="4126196" cy="4080508"/>
          </a:xfrm>
          <a:prstGeom prst="rect">
            <a:avLst/>
          </a:prstGeom>
        </p:spPr>
      </p:pic>
      <p:sp>
        <p:nvSpPr>
          <p:cNvPr id="6" name="TextBox 5"/>
          <p:cNvSpPr txBox="1"/>
          <p:nvPr/>
        </p:nvSpPr>
        <p:spPr>
          <a:xfrm>
            <a:off x="4874507" y="2990707"/>
            <a:ext cx="4097613"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125 vertexes (metabolites)</a:t>
            </a:r>
          </a:p>
          <a:p>
            <a:r>
              <a:rPr lang="en-US" dirty="0" smtClean="0">
                <a:latin typeface="Times New Roman" panose="02020603050405020304" pitchFamily="18" charset="0"/>
                <a:cs typeface="Times New Roman" panose="02020603050405020304" pitchFamily="18" charset="0"/>
              </a:rPr>
              <a:t>2,022 edges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95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sp>
        <p:nvSpPr>
          <p:cNvPr id="6" name="TextBox 5"/>
          <p:cNvSpPr txBox="1"/>
          <p:nvPr/>
        </p:nvSpPr>
        <p:spPr>
          <a:xfrm>
            <a:off x="474387" y="1106905"/>
            <a:ext cx="40976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57 our of 125 metabolites have KEGG ID.</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31503"/>
            <a:ext cx="4263562" cy="426356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8707" y="1831504"/>
            <a:ext cx="4263562" cy="4263562"/>
          </a:xfrm>
          <a:prstGeom prst="rect">
            <a:avLst/>
          </a:prstGeom>
        </p:spPr>
      </p:pic>
      <p:sp>
        <p:nvSpPr>
          <p:cNvPr id="7" name="TextBox 6"/>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Most of them are amino acid metabolism and lipid metabolism.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63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844" y="1102567"/>
            <a:ext cx="4775042" cy="5347633"/>
          </a:xfrm>
          <a:prstGeom prst="rect">
            <a:avLst/>
          </a:prstGeom>
        </p:spPr>
      </p:pic>
      <p:sp>
        <p:nvSpPr>
          <p:cNvPr id="4" name="TextBox 3"/>
          <p:cNvSpPr txBox="1"/>
          <p:nvPr/>
        </p:nvSpPr>
        <p:spPr>
          <a:xfrm>
            <a:off x="1880942" y="6265534"/>
            <a:ext cx="3082943"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Importance</a:t>
            </a:r>
            <a:endParaRPr lang="en-US" sz="1400" dirty="0">
              <a:latin typeface="Arial" panose="020B0604020202020204" pitchFamily="34" charset="0"/>
              <a:cs typeface="Arial" panose="020B0604020202020204" pitchFamily="34" charset="0"/>
            </a:endParaRPr>
          </a:p>
        </p:txBody>
      </p:sp>
      <p:sp>
        <p:nvSpPr>
          <p:cNvPr id="6" name="TextBox 5"/>
          <p:cNvSpPr txBox="1"/>
          <p:nvPr/>
        </p:nvSpPr>
        <p:spPr>
          <a:xfrm>
            <a:off x="4756484" y="3146072"/>
            <a:ext cx="4387516" cy="523220"/>
          </a:xfrm>
          <a:prstGeom prst="rect">
            <a:avLst/>
          </a:prstGeom>
          <a:noFill/>
        </p:spPr>
        <p:txBody>
          <a:bodyPr wrap="square" rtlCol="0">
            <a:spAutoFit/>
          </a:bodyPr>
          <a:lstStyle/>
          <a:p>
            <a:pPr algn="ctr"/>
            <a:r>
              <a:rPr lang="en-US" sz="1400" b="1" dirty="0" smtClean="0">
                <a:latin typeface="Arial" panose="020B0604020202020204" pitchFamily="34" charset="0"/>
                <a:cs typeface="Arial" panose="020B0604020202020204" pitchFamily="34" charset="0"/>
              </a:rPr>
              <a:t>Vertex Importance</a:t>
            </a:r>
            <a:r>
              <a:rPr lang="en-US" sz="1400" dirty="0" smtClean="0">
                <a:latin typeface="Arial" panose="020B0604020202020204" pitchFamily="34" charset="0"/>
                <a:cs typeface="Arial" panose="020B0604020202020204" pitchFamily="34" charset="0"/>
              </a:rPr>
              <a:t> = mean(scaled </a:t>
            </a:r>
            <a:r>
              <a:rPr lang="en-US" sz="1400" dirty="0" err="1" smtClean="0">
                <a:latin typeface="Arial" panose="020B0604020202020204" pitchFamily="34" charset="0"/>
                <a:cs typeface="Arial" panose="020B0604020202020204" pitchFamily="34" charset="0"/>
              </a:rPr>
              <a:t>betweenness</a:t>
            </a:r>
            <a:r>
              <a:rPr lang="en-US" sz="1400" dirty="0" smtClean="0">
                <a:latin typeface="Arial" panose="020B0604020202020204" pitchFamily="34" charset="0"/>
                <a:cs typeface="Arial" panose="020B0604020202020204" pitchFamily="34" charset="0"/>
              </a:rPr>
              <a:t>, scaled closeness, scaled degree)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542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Functional analysis for c</a:t>
            </a:r>
            <a:r>
              <a:rPr lang="en-US" altLang="zh-CN" sz="2800" b="1" dirty="0" smtClean="0">
                <a:latin typeface="Times New Roman" panose="02020603050405020304" pitchFamily="18" charset="0"/>
                <a:cs typeface="Times New Roman" panose="02020603050405020304" pitchFamily="18" charset="0"/>
              </a:rPr>
              <a:t>ross-sectional </a:t>
            </a:r>
            <a:r>
              <a:rPr lang="en-US" altLang="zh-CN"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ubnetwork </a:t>
            </a:r>
            <a:r>
              <a:rPr lang="en-US" sz="2800" b="1" dirty="0">
                <a:latin typeface="Times New Roman" panose="02020603050405020304" pitchFamily="18" charset="0"/>
                <a:cs typeface="Times New Roman" panose="02020603050405020304" pitchFamily="18" charset="0"/>
              </a:rPr>
              <a:t>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9588" y="1295081"/>
            <a:ext cx="5408934" cy="5112910"/>
          </a:xfrm>
          <a:prstGeom prst="rect">
            <a:avLst/>
          </a:prstGeom>
        </p:spPr>
      </p:pic>
    </p:spTree>
    <p:extLst>
      <p:ext uri="{BB962C8B-B14F-4D97-AF65-F5344CB8AC3E}">
        <p14:creationId xmlns:p14="http://schemas.microsoft.com/office/powerpoint/2010/main" val="685781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Delta correlation network</a:t>
            </a:r>
            <a:endParaRPr lang="en-US"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645607" y="1258373"/>
            <a:ext cx="4812527" cy="4793655"/>
          </a:xfrm>
          <a:prstGeom prst="rect">
            <a:avLst/>
          </a:prstGeom>
        </p:spPr>
      </p:pic>
      <p:sp>
        <p:nvSpPr>
          <p:cNvPr id="7" name="TextBox 6"/>
          <p:cNvSpPr txBox="1"/>
          <p:nvPr/>
        </p:nvSpPr>
        <p:spPr>
          <a:xfrm>
            <a:off x="4624435" y="1348622"/>
            <a:ext cx="1960793" cy="246221"/>
          </a:xfrm>
          <a:prstGeom prst="rect">
            <a:avLst/>
          </a:prstGeom>
          <a:noFill/>
        </p:spPr>
        <p:txBody>
          <a:bodyPr wrap="none" rtlCol="0">
            <a:spAutoFit/>
          </a:bodyPr>
          <a:lstStyle/>
          <a:p>
            <a:r>
              <a:rPr lang="en-US" altLang="zh-CN" sz="1000" dirty="0" smtClean="0">
                <a:latin typeface="Times New Roman" panose="02020603050405020304" pitchFamily="18" charset="0"/>
                <a:cs typeface="Times New Roman" panose="02020603050405020304" pitchFamily="18" charset="0"/>
              </a:rPr>
              <a:t>15-20, 20-25, 25-30, 30-35, 35-40</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9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Whole </a:t>
            </a:r>
            <a:r>
              <a:rPr lang="en-US" sz="2800" b="1" dirty="0" smtClean="0">
                <a:latin typeface="Times New Roman" panose="02020603050405020304" pitchFamily="18" charset="0"/>
                <a:cs typeface="Times New Roman" panose="02020603050405020304" pitchFamily="18" charset="0"/>
              </a:rPr>
              <a:t>delta </a:t>
            </a:r>
            <a:r>
              <a:rPr lang="en-US" sz="2800" b="1" dirty="0">
                <a:latin typeface="Times New Roman" panose="02020603050405020304" pitchFamily="18" charset="0"/>
                <a:cs typeface="Times New Roman" panose="02020603050405020304" pitchFamily="18" charset="0"/>
              </a:rPr>
              <a:t>correction network</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 y="1244409"/>
            <a:ext cx="5025917" cy="5049624"/>
          </a:xfrm>
          <a:prstGeom prst="rect">
            <a:avLst/>
          </a:prstGeom>
        </p:spPr>
      </p:pic>
      <p:sp>
        <p:nvSpPr>
          <p:cNvPr id="6" name="TextBox 5"/>
          <p:cNvSpPr txBox="1"/>
          <p:nvPr/>
        </p:nvSpPr>
        <p:spPr>
          <a:xfrm>
            <a:off x="5087639" y="2791325"/>
            <a:ext cx="3740126" cy="1754326"/>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515 vertexes (metabolites)</a:t>
            </a:r>
          </a:p>
          <a:p>
            <a:r>
              <a:rPr lang="en-US" altLang="zh-CN" dirty="0" smtClean="0">
                <a:latin typeface="Times New Roman" panose="02020603050405020304" pitchFamily="18" charset="0"/>
                <a:cs typeface="Times New Roman" panose="02020603050405020304" pitchFamily="18" charset="0"/>
              </a:rPr>
              <a:t>2,238</a:t>
            </a:r>
            <a:r>
              <a:rPr lang="en-US" dirty="0" smtClean="0">
                <a:latin typeface="Times New Roman" panose="02020603050405020304" pitchFamily="18" charset="0"/>
                <a:cs typeface="Times New Roman" panose="02020603050405020304" pitchFamily="18" charset="0"/>
              </a:rPr>
              <a:t> edges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Spearman correlation:</a:t>
            </a:r>
          </a:p>
          <a:p>
            <a:r>
              <a:rPr lang="en-US" dirty="0" smtClean="0">
                <a:latin typeface="Times New Roman" panose="02020603050405020304" pitchFamily="18" charset="0"/>
                <a:cs typeface="Times New Roman" panose="02020603050405020304" pitchFamily="18" charset="0"/>
              </a:rPr>
              <a:t>Correlation &gt; 0.5 or Correlation &lt; -0.5</a:t>
            </a:r>
          </a:p>
          <a:p>
            <a:r>
              <a:rPr lang="en-US" dirty="0" err="1" smtClean="0">
                <a:latin typeface="Times New Roman" panose="02020603050405020304" pitchFamily="18" charset="0"/>
                <a:cs typeface="Times New Roman" panose="02020603050405020304" pitchFamily="18" charset="0"/>
              </a:rPr>
              <a:t>P</a:t>
            </a:r>
            <a:r>
              <a:rPr lang="en-US" baseline="-25000" dirty="0" err="1" smtClean="0">
                <a:latin typeface="Times New Roman" panose="02020603050405020304" pitchFamily="18" charset="0"/>
                <a:cs typeface="Times New Roman" panose="02020603050405020304" pitchFamily="18" charset="0"/>
              </a:rPr>
              <a:t>adjust</a:t>
            </a:r>
            <a:r>
              <a:rPr lang="en-US" dirty="0" smtClean="0">
                <a:latin typeface="Times New Roman" panose="02020603050405020304" pitchFamily="18" charset="0"/>
                <a:cs typeface="Times New Roman" panose="02020603050405020304" pitchFamily="18" charset="0"/>
              </a:rPr>
              <a:t> &lt; 0.05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296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Top 100 correlations of </a:t>
            </a:r>
            <a:r>
              <a:rPr lang="en-US" sz="2800" b="1" dirty="0" smtClean="0">
                <a:latin typeface="Times New Roman" panose="02020603050405020304" pitchFamily="18" charset="0"/>
                <a:cs typeface="Times New Roman" panose="02020603050405020304" pitchFamily="18" charset="0"/>
              </a:rPr>
              <a:t>delta correction </a:t>
            </a:r>
            <a:r>
              <a:rPr lang="en-US" sz="2800" b="1" dirty="0">
                <a:latin typeface="Times New Roman" panose="02020603050405020304" pitchFamily="18" charset="0"/>
                <a:cs typeface="Times New Roman" panose="02020603050405020304" pitchFamily="18" charset="0"/>
              </a:rPr>
              <a:t>network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8113" y="822636"/>
            <a:ext cx="5653969" cy="5774106"/>
          </a:xfrm>
          <a:prstGeom prst="rect">
            <a:avLst/>
          </a:prstGeom>
        </p:spPr>
      </p:pic>
    </p:spTree>
    <p:extLst>
      <p:ext uri="{BB962C8B-B14F-4D97-AF65-F5344CB8AC3E}">
        <p14:creationId xmlns:p14="http://schemas.microsoft.com/office/powerpoint/2010/main" val="4156469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Subnetwork detection using community analysis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08" y="1187686"/>
            <a:ext cx="5171863" cy="5171863"/>
          </a:xfrm>
          <a:prstGeom prst="rect">
            <a:avLst/>
          </a:prstGeom>
        </p:spPr>
      </p:pic>
      <p:sp>
        <p:nvSpPr>
          <p:cNvPr id="6" name="TextBox 5"/>
          <p:cNvSpPr txBox="1"/>
          <p:nvPr/>
        </p:nvSpPr>
        <p:spPr>
          <a:xfrm>
            <a:off x="5424524" y="1371905"/>
            <a:ext cx="3719476" cy="424731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Modularity is 0.</a:t>
            </a:r>
            <a:r>
              <a:rPr lang="en-US" altLang="zh-CN" dirty="0" smtClean="0">
                <a:latin typeface="Times New Roman" panose="02020603050405020304" pitchFamily="18" charset="0"/>
                <a:cs typeface="Times New Roman" panose="02020603050405020304" pitchFamily="18" charset="0"/>
              </a:rPr>
              <a:t>44</a:t>
            </a:r>
            <a:r>
              <a:rPr lang="en-US" dirty="0" smtClean="0">
                <a:latin typeface="Times New Roman" panose="02020603050405020304" pitchFamily="18" charset="0"/>
                <a:cs typeface="Times New Roman" panose="02020603050405020304" pitchFamily="18" charset="0"/>
              </a:rPr>
              <a:t> at </a:t>
            </a:r>
            <a:r>
              <a:rPr lang="en-US" altLang="zh-CN" dirty="0" smtClean="0">
                <a:latin typeface="Times New Roman" panose="02020603050405020304" pitchFamily="18" charset="0"/>
                <a:cs typeface="Times New Roman" panose="02020603050405020304" pitchFamily="18" charset="0"/>
              </a:rPr>
              <a:t>467</a:t>
            </a:r>
            <a:r>
              <a:rPr lang="en-US" dirty="0" smtClean="0">
                <a:latin typeface="Times New Roman" panose="02020603050405020304" pitchFamily="18" charset="0"/>
                <a:cs typeface="Times New Roman" panose="02020603050405020304" pitchFamily="18" charset="0"/>
              </a:rPr>
              <a:t> iteration</a:t>
            </a:r>
          </a:p>
          <a:p>
            <a:endParaRPr lang="en-US"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43</a:t>
            </a:r>
            <a:r>
              <a:rPr lang="en-US" dirty="0" smtClean="0">
                <a:latin typeface="Times New Roman" panose="02020603050405020304" pitchFamily="18" charset="0"/>
                <a:cs typeface="Times New Roman" panose="02020603050405020304" pitchFamily="18" charset="0"/>
              </a:rPr>
              <a:t> subnetworks with at least two vertexes (mean of </a:t>
            </a:r>
            <a:r>
              <a:rPr lang="en-US" altLang="zh-CN" dirty="0" smtClean="0">
                <a:latin typeface="Times New Roman" panose="02020603050405020304" pitchFamily="18" charset="0"/>
                <a:cs typeface="Times New Roman" panose="02020603050405020304" pitchFamily="18" charset="0"/>
              </a:rPr>
              <a:t>11</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70</a:t>
            </a:r>
            <a:r>
              <a:rPr lang="en-US" dirty="0" smtClean="0">
                <a:latin typeface="Times New Roman" panose="02020603050405020304" pitchFamily="18" charset="0"/>
                <a:cs typeface="Times New Roman" panose="02020603050405020304" pitchFamily="18" charset="0"/>
              </a:rPr>
              <a:t> V and </a:t>
            </a:r>
            <a:r>
              <a:rPr lang="en-US" altLang="zh-CN" dirty="0" smtClean="0">
                <a:latin typeface="Times New Roman" panose="02020603050405020304" pitchFamily="18" charset="0"/>
                <a:cs typeface="Times New Roman" panose="02020603050405020304" pitchFamily="18" charset="0"/>
              </a:rPr>
              <a:t>27</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42</a:t>
            </a:r>
            <a:r>
              <a:rPr lang="en-US" dirty="0" smtClean="0">
                <a:latin typeface="Times New Roman" panose="02020603050405020304" pitchFamily="18" charset="0"/>
                <a:cs typeface="Times New Roman" panose="02020603050405020304" pitchFamily="18" charset="0"/>
              </a:rPr>
              <a:t> E).</a:t>
            </a:r>
          </a:p>
          <a:p>
            <a:endParaRPr lang="en-US"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503</a:t>
            </a:r>
            <a:r>
              <a:rPr lang="en-US" dirty="0" smtClean="0">
                <a:latin typeface="Times New Roman" panose="02020603050405020304" pitchFamily="18" charset="0"/>
                <a:cs typeface="Times New Roman" panose="02020603050405020304" pitchFamily="18" charset="0"/>
              </a:rPr>
              <a:t> out of 5</a:t>
            </a:r>
            <a:r>
              <a:rPr lang="en-US" altLang="zh-CN" dirty="0" smtClean="0">
                <a:latin typeface="Times New Roman" panose="02020603050405020304" pitchFamily="18" charset="0"/>
                <a:cs typeface="Times New Roman" panose="02020603050405020304" pitchFamily="18" charset="0"/>
              </a:rPr>
              <a:t>15</a:t>
            </a:r>
            <a:r>
              <a:rPr lang="en-US" dirty="0" smtClean="0">
                <a:latin typeface="Times New Roman" panose="02020603050405020304" pitchFamily="18" charset="0"/>
                <a:cs typeface="Times New Roman" panose="02020603050405020304" pitchFamily="18" charset="0"/>
              </a:rPr>
              <a:t> vertexes (</a:t>
            </a:r>
            <a:r>
              <a:rPr lang="en-US" altLang="zh-CN" dirty="0" smtClean="0">
                <a:latin typeface="Times New Roman" panose="02020603050405020304" pitchFamily="18" charset="0"/>
                <a:cs typeface="Times New Roman" panose="02020603050405020304" pitchFamily="18" charset="0"/>
              </a:rPr>
              <a:t>97</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 are remained after  community edge punching.</a:t>
            </a:r>
          </a:p>
          <a:p>
            <a:endParaRPr lang="en-US"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1,179</a:t>
            </a:r>
            <a:r>
              <a:rPr lang="en-US" dirty="0" smtClean="0">
                <a:latin typeface="Times New Roman" panose="02020603050405020304" pitchFamily="18" charset="0"/>
                <a:cs typeface="Times New Roman" panose="02020603050405020304" pitchFamily="18" charset="0"/>
              </a:rPr>
              <a:t> out of </a:t>
            </a:r>
            <a:r>
              <a:rPr lang="en-US" altLang="zh-CN" dirty="0" smtClean="0">
                <a:latin typeface="Times New Roman" panose="02020603050405020304" pitchFamily="18" charset="0"/>
                <a:cs typeface="Times New Roman" panose="02020603050405020304" pitchFamily="18" charset="0"/>
              </a:rPr>
              <a:t>2,238</a:t>
            </a:r>
            <a:r>
              <a:rPr lang="en-US" dirty="0" smtClean="0">
                <a:latin typeface="Times New Roman" panose="02020603050405020304" pitchFamily="18" charset="0"/>
                <a:cs typeface="Times New Roman" panose="02020603050405020304" pitchFamily="18" charset="0"/>
              </a:rPr>
              <a:t> edges (5</a:t>
            </a:r>
            <a:r>
              <a:rPr lang="en-US" altLang="zh-CN"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 are remained after community edge punching.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4441371" y="1333785"/>
            <a:ext cx="302508" cy="3025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540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64595" y="1773217"/>
            <a:ext cx="6804058" cy="5084783"/>
          </a:xfrm>
          <a:prstGeom prst="rect">
            <a:avLst/>
          </a:prstGeom>
        </p:spPr>
      </p:pic>
      <p:sp>
        <p:nvSpPr>
          <p:cNvPr id="3" name="Rectangle 2"/>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Patient information (sample collection)</a:t>
            </a:r>
            <a:endParaRPr lang="en-US"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654968" y="999270"/>
            <a:ext cx="6216316"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36 patients 346 urine samples.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30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
            </a:r>
            <a:r>
              <a:rPr lang="en-US" altLang="zh-CN" sz="2800" b="1" dirty="0" smtClean="0">
                <a:latin typeface="Times New Roman" panose="02020603050405020304" pitchFamily="18" charset="0"/>
                <a:cs typeface="Times New Roman" panose="02020603050405020304" pitchFamily="18" charset="0"/>
              </a:rPr>
              <a:t>elta s</a:t>
            </a:r>
            <a:r>
              <a:rPr lang="en-US" sz="2800" b="1" dirty="0" smtClean="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1905"/>
            <a:ext cx="4373889" cy="4376937"/>
          </a:xfrm>
          <a:prstGeom prst="rect">
            <a:avLst/>
          </a:prstGeom>
        </p:spPr>
      </p:pic>
      <p:sp>
        <p:nvSpPr>
          <p:cNvPr id="5" name="TextBox 4"/>
          <p:cNvSpPr txBox="1"/>
          <p:nvPr/>
        </p:nvSpPr>
        <p:spPr>
          <a:xfrm>
            <a:off x="4874507" y="2990707"/>
            <a:ext cx="4097613"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74 vertexes (metabolites)</a:t>
            </a:r>
          </a:p>
          <a:p>
            <a:r>
              <a:rPr lang="en-US" dirty="0" smtClean="0">
                <a:latin typeface="Times New Roman" panose="02020603050405020304" pitchFamily="18" charset="0"/>
                <a:cs typeface="Times New Roman" panose="02020603050405020304" pitchFamily="18" charset="0"/>
              </a:rPr>
              <a:t>426 edges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480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30" y="1980054"/>
            <a:ext cx="4174964" cy="417496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7630" y="1980054"/>
            <a:ext cx="4021985" cy="4175744"/>
          </a:xfrm>
          <a:prstGeom prst="rect">
            <a:avLst/>
          </a:prstGeom>
        </p:spPr>
      </p:pic>
      <p:sp>
        <p:nvSpPr>
          <p:cNvPr id="7" name="TextBox 6"/>
          <p:cNvSpPr txBox="1"/>
          <p:nvPr/>
        </p:nvSpPr>
        <p:spPr>
          <a:xfrm>
            <a:off x="474387" y="1106905"/>
            <a:ext cx="409761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33</a:t>
            </a:r>
            <a:r>
              <a:rPr lang="en-US" dirty="0" smtClean="0">
                <a:latin typeface="Times New Roman" panose="02020603050405020304" pitchFamily="18" charset="0"/>
                <a:cs typeface="Times New Roman" panose="02020603050405020304" pitchFamily="18" charset="0"/>
              </a:rPr>
              <a:t> our of </a:t>
            </a:r>
            <a:r>
              <a:rPr lang="en-US" altLang="zh-CN" dirty="0" smtClean="0">
                <a:latin typeface="Times New Roman" panose="02020603050405020304" pitchFamily="18" charset="0"/>
                <a:cs typeface="Times New Roman" panose="02020603050405020304" pitchFamily="18" charset="0"/>
              </a:rPr>
              <a:t>74</a:t>
            </a:r>
            <a:r>
              <a:rPr lang="en-US" dirty="0" smtClean="0">
                <a:latin typeface="Times New Roman" panose="02020603050405020304" pitchFamily="18" charset="0"/>
                <a:cs typeface="Times New Roman" panose="02020603050405020304" pitchFamily="18" charset="0"/>
              </a:rPr>
              <a:t> metabolites have KEGG ID.</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All of them are amino acid metabolism and lipid metabolism.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938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20161"/>
            <a:ext cx="6644099" cy="5169816"/>
          </a:xfrm>
          <a:prstGeom prst="rect">
            <a:avLst/>
          </a:prstGeom>
        </p:spPr>
      </p:pic>
      <p:sp>
        <p:nvSpPr>
          <p:cNvPr id="4" name="TextBox 3"/>
          <p:cNvSpPr txBox="1"/>
          <p:nvPr/>
        </p:nvSpPr>
        <p:spPr>
          <a:xfrm>
            <a:off x="3172332" y="6273555"/>
            <a:ext cx="3471767"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Importance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0005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Functional analysis for </a:t>
            </a:r>
            <a:r>
              <a:rPr lang="en-US" altLang="zh-CN" sz="2800" b="1" dirty="0" smtClean="0">
                <a:latin typeface="Times New Roman" panose="02020603050405020304" pitchFamily="18" charset="0"/>
                <a:cs typeface="Times New Roman" panose="02020603050405020304" pitchFamily="18" charset="0"/>
              </a:rPr>
              <a:t>delta </a:t>
            </a:r>
            <a:r>
              <a:rPr lang="en-US" altLang="zh-CN" sz="2800" b="1" dirty="0">
                <a:latin typeface="Times New Roman" panose="02020603050405020304" pitchFamily="18" charset="0"/>
                <a:cs typeface="Times New Roman" panose="02020603050405020304" pitchFamily="18" charset="0"/>
              </a:rPr>
              <a:t>s</a:t>
            </a:r>
            <a:r>
              <a:rPr lang="en-US" sz="2800" b="1" dirty="0">
                <a:latin typeface="Times New Roman" panose="02020603050405020304" pitchFamily="18" charset="0"/>
                <a:cs typeface="Times New Roman" panose="02020603050405020304" pitchFamily="18" charset="0"/>
              </a:rPr>
              <a:t>ubnetwork </a:t>
            </a:r>
            <a:r>
              <a:rPr lang="en-US" altLang="zh-CN" sz="2800" b="1" dirty="0" smtClean="0">
                <a:latin typeface="Times New Roman" panose="02020603050405020304" pitchFamily="18" charset="0"/>
                <a:cs typeface="Times New Roman" panose="02020603050405020304" pitchFamily="18" charset="0"/>
              </a:rPr>
              <a:t>3</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076" y="1253877"/>
            <a:ext cx="7731043" cy="5195366"/>
          </a:xfrm>
          <a:prstGeom prst="rect">
            <a:avLst/>
          </a:prstGeom>
        </p:spPr>
      </p:pic>
    </p:spTree>
    <p:extLst>
      <p:ext uri="{BB962C8B-B14F-4D97-AF65-F5344CB8AC3E}">
        <p14:creationId xmlns:p14="http://schemas.microsoft.com/office/powerpoint/2010/main" val="3618225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954107"/>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Overlap between subnetworks from two correlation networks</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3938"/>
            <a:ext cx="5083429" cy="508342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804" y="1589839"/>
            <a:ext cx="2694033" cy="2125813"/>
          </a:xfrm>
          <a:prstGeom prst="rect">
            <a:avLst/>
          </a:prstGeom>
        </p:spPr>
      </p:pic>
    </p:spTree>
    <p:extLst>
      <p:ext uri="{BB962C8B-B14F-4D97-AF65-F5344CB8AC3E}">
        <p14:creationId xmlns:p14="http://schemas.microsoft.com/office/powerpoint/2010/main" val="1124071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8" y="1936087"/>
            <a:ext cx="4241991" cy="33007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8088" y="1936087"/>
            <a:ext cx="4237783" cy="3297446"/>
          </a:xfrm>
          <a:prstGeom prst="rect">
            <a:avLst/>
          </a:prstGeom>
        </p:spPr>
      </p:pic>
      <p:sp>
        <p:nvSpPr>
          <p:cNvPr id="10" name="TextBox 9"/>
          <p:cNvSpPr txBox="1"/>
          <p:nvPr/>
        </p:nvSpPr>
        <p:spPr>
          <a:xfrm>
            <a:off x="474387" y="1106905"/>
            <a:ext cx="4097613"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Lasso regression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384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74387" y="1106905"/>
            <a:ext cx="409761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Potential marker</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6237"/>
            <a:ext cx="6670141" cy="5190080"/>
          </a:xfrm>
          <a:prstGeom prst="rect">
            <a:avLst/>
          </a:prstGeom>
        </p:spPr>
      </p:pic>
    </p:spTree>
    <p:extLst>
      <p:ext uri="{BB962C8B-B14F-4D97-AF65-F5344CB8AC3E}">
        <p14:creationId xmlns:p14="http://schemas.microsoft.com/office/powerpoint/2010/main" val="3901653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2397" y="1201440"/>
            <a:ext cx="4739670" cy="4739670"/>
          </a:xfrm>
          <a:prstGeom prst="rect">
            <a:avLst/>
          </a:prstGeom>
        </p:spPr>
      </p:pic>
      <p:sp>
        <p:nvSpPr>
          <p:cNvPr id="4" name="TextBox 3"/>
          <p:cNvSpPr txBox="1"/>
          <p:nvPr/>
        </p:nvSpPr>
        <p:spPr>
          <a:xfrm>
            <a:off x="2701949" y="1388790"/>
            <a:ext cx="1856598" cy="882293"/>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Adjusted R2:  0.7621</a:t>
            </a:r>
          </a:p>
          <a:p>
            <a:r>
              <a:rPr lang="en-US" sz="1400" dirty="0" smtClean="0">
                <a:latin typeface="Arial" panose="020B0604020202020204" pitchFamily="34" charset="0"/>
                <a:cs typeface="Arial" panose="020B0604020202020204" pitchFamily="34" charset="0"/>
              </a:rPr>
              <a:t>ME: 3.43</a:t>
            </a:r>
          </a:p>
          <a:p>
            <a:r>
              <a:rPr lang="en-US" sz="1400" dirty="0" smtClean="0">
                <a:latin typeface="Arial" panose="020B0604020202020204" pitchFamily="34" charset="0"/>
                <a:cs typeface="Arial" panose="020B0604020202020204" pitchFamily="34" charset="0"/>
              </a:rPr>
              <a:t>P-value &lt; 2.2*10</a:t>
            </a:r>
            <a:r>
              <a:rPr lang="en-US" sz="1400" baseline="30000" dirty="0" smtClean="0">
                <a:latin typeface="Arial" panose="020B0604020202020204" pitchFamily="34" charset="0"/>
                <a:cs typeface="Arial" panose="020B0604020202020204" pitchFamily="34" charset="0"/>
              </a:rPr>
              <a:t>-16</a:t>
            </a:r>
          </a:p>
          <a:p>
            <a:endParaRPr lang="en-US" sz="1400" baseline="30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0000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74387" y="1106905"/>
            <a:ext cx="409761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Random Forest: Potential marker </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350" y="1624798"/>
            <a:ext cx="6725560" cy="5233202"/>
          </a:xfrm>
          <a:prstGeom prst="rect">
            <a:avLst/>
          </a:prstGeom>
        </p:spPr>
      </p:pic>
    </p:spTree>
    <p:extLst>
      <p:ext uri="{BB962C8B-B14F-4D97-AF65-F5344CB8AC3E}">
        <p14:creationId xmlns:p14="http://schemas.microsoft.com/office/powerpoint/2010/main" val="3812365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74387" y="1106905"/>
            <a:ext cx="4097613"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Random Forest: Parameter tuning</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2661" y="1711036"/>
            <a:ext cx="5007594" cy="5007594"/>
          </a:xfrm>
          <a:prstGeom prst="rect">
            <a:avLst/>
          </a:prstGeom>
        </p:spPr>
      </p:pic>
    </p:spTree>
    <p:extLst>
      <p:ext uri="{BB962C8B-B14F-4D97-AF65-F5344CB8AC3E}">
        <p14:creationId xmlns:p14="http://schemas.microsoft.com/office/powerpoint/2010/main" val="3182078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Data sets </a:t>
            </a:r>
            <a:r>
              <a:rPr lang="en-US" altLang="zh-CN" sz="2800" b="1" dirty="0" smtClean="0">
                <a:latin typeface="Times New Roman" panose="02020603050405020304" pitchFamily="18" charset="0"/>
                <a:cs typeface="Times New Roman" panose="02020603050405020304" pitchFamily="18" charset="0"/>
              </a:rPr>
              <a:t>and processing</a:t>
            </a:r>
            <a:endParaRPr lang="en-US"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292" y="693328"/>
            <a:ext cx="870751"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RPLC </a:t>
            </a:r>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76043" y="113820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Raw data</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976043" y="1849055"/>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detection</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76043" y="2559903"/>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RT correction</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76043" y="3270751"/>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Noisy peak removal</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976043" y="3983478"/>
            <a:ext cx="2364750" cy="369332"/>
          </a:xfrm>
          <a:prstGeom prst="rect">
            <a:avLst/>
          </a:prstGeom>
          <a:noFill/>
          <a:ln w="19050">
            <a:solidFill>
              <a:schemeClr val="accent2"/>
            </a:solidFill>
          </a:ln>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Outlier sample removal</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976044" y="4694326"/>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MV imputation</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976044" y="5411637"/>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Data normalization</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76043" y="612092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cxnSp>
        <p:nvCxnSpPr>
          <p:cNvPr id="13" name="Straight Arrow Connector 12"/>
          <p:cNvCxnSpPr>
            <a:stCxn id="4" idx="2"/>
            <a:endCxn id="5" idx="0"/>
          </p:cNvCxnSpPr>
          <p:nvPr/>
        </p:nvCxnSpPr>
        <p:spPr>
          <a:xfrm>
            <a:off x="2158418" y="150753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158418" y="2218387"/>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58418" y="2929235"/>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175214" y="3640083"/>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183989" y="4352810"/>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3989" y="5063658"/>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83989" y="578096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a:off x="3457075" y="1973179"/>
            <a:ext cx="344906" cy="4307305"/>
          </a:xfrm>
          <a:prstGeom prst="rightBrace">
            <a:avLst>
              <a:gd name="adj1" fmla="val 7112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263" y="3640083"/>
            <a:ext cx="816490" cy="1187350"/>
          </a:xfrm>
          <a:prstGeom prst="rect">
            <a:avLst/>
          </a:prstGeom>
        </p:spPr>
      </p:pic>
      <p:sp>
        <p:nvSpPr>
          <p:cNvPr id="23" name="TextBox 22"/>
          <p:cNvSpPr txBox="1"/>
          <p:nvPr/>
        </p:nvSpPr>
        <p:spPr>
          <a:xfrm>
            <a:off x="4851035" y="2301255"/>
            <a:ext cx="4292965" cy="2308324"/>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Batch 1</a:t>
            </a:r>
          </a:p>
          <a:p>
            <a:r>
              <a:rPr lang="en-US" dirty="0" smtClean="0">
                <a:latin typeface="Times New Roman" panose="02020603050405020304" pitchFamily="18" charset="0"/>
                <a:cs typeface="Times New Roman" panose="02020603050405020304" pitchFamily="18" charset="0"/>
              </a:rPr>
              <a:t>Positive mode: 145 samples </a:t>
            </a:r>
            <a:r>
              <a:rPr 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5,242 peaks</a:t>
            </a:r>
          </a:p>
          <a:p>
            <a:r>
              <a:rPr lang="en-US" dirty="0" smtClean="0">
                <a:latin typeface="Times New Roman" panose="02020603050405020304" pitchFamily="18" charset="0"/>
                <a:cs typeface="Times New Roman" panose="02020603050405020304" pitchFamily="18" charset="0"/>
              </a:rPr>
              <a:t>Negative mode</a:t>
            </a:r>
            <a:r>
              <a:rPr lang="en-US" dirty="0">
                <a:latin typeface="Times New Roman" panose="02020603050405020304" pitchFamily="18" charset="0"/>
                <a:cs typeface="Times New Roman" panose="02020603050405020304" pitchFamily="18" charset="0"/>
              </a:rPr>
              <a:t>: 145 samples </a:t>
            </a:r>
            <a:r>
              <a:rPr lang="en-US" altLang="zh-C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4,261 peaks</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Batch </a:t>
            </a:r>
            <a:r>
              <a:rPr lang="en-US" b="1" dirty="0" smtClean="0">
                <a:latin typeface="Times New Roman" panose="02020603050405020304" pitchFamily="18" charset="0"/>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Positive mode</a:t>
            </a:r>
            <a:r>
              <a:rPr lang="en-US" dirty="0" smtClean="0">
                <a:latin typeface="Times New Roman" panose="02020603050405020304" pitchFamily="18" charset="0"/>
                <a:cs typeface="Times New Roman" panose="02020603050405020304" pitchFamily="18" charset="0"/>
              </a:rPr>
              <a:t>: 185 samples x 4,074 peaks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Negative mode: </a:t>
            </a:r>
            <a:r>
              <a:rPr lang="en-US" dirty="0" smtClean="0">
                <a:latin typeface="Times New Roman" panose="02020603050405020304" pitchFamily="18" charset="0"/>
                <a:cs typeface="Times New Roman" panose="02020603050405020304" pitchFamily="18" charset="0"/>
              </a:rPr>
              <a:t>185 samples x 4,183 peaks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679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9535" y="1494710"/>
            <a:ext cx="5136902" cy="5136902"/>
          </a:xfrm>
          <a:prstGeom prst="rect">
            <a:avLst/>
          </a:prstGeom>
        </p:spPr>
      </p:pic>
      <p:sp>
        <p:nvSpPr>
          <p:cNvPr id="6" name="TextBox 5"/>
          <p:cNvSpPr txBox="1"/>
          <p:nvPr/>
        </p:nvSpPr>
        <p:spPr>
          <a:xfrm>
            <a:off x="2391388" y="1778161"/>
            <a:ext cx="1688283" cy="882293"/>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Adjusted R2:  0.85</a:t>
            </a:r>
          </a:p>
          <a:p>
            <a:r>
              <a:rPr lang="en-US" sz="1400" dirty="0" smtClean="0">
                <a:latin typeface="Arial" panose="020B0604020202020204" pitchFamily="34" charset="0"/>
                <a:cs typeface="Arial" panose="020B0604020202020204" pitchFamily="34" charset="0"/>
              </a:rPr>
              <a:t>ME: 2.89</a:t>
            </a:r>
          </a:p>
          <a:p>
            <a:r>
              <a:rPr lang="en-US" sz="1400" dirty="0" smtClean="0">
                <a:latin typeface="Arial" panose="020B0604020202020204" pitchFamily="34" charset="0"/>
                <a:cs typeface="Arial" panose="020B0604020202020204" pitchFamily="34" charset="0"/>
              </a:rPr>
              <a:t>P-value &lt; 2.2*10</a:t>
            </a:r>
            <a:r>
              <a:rPr lang="en-US" sz="1400" baseline="30000" dirty="0" smtClean="0">
                <a:latin typeface="Arial" panose="020B0604020202020204" pitchFamily="34" charset="0"/>
                <a:cs typeface="Arial" panose="020B0604020202020204" pitchFamily="34" charset="0"/>
              </a:rPr>
              <a:t>-16</a:t>
            </a:r>
          </a:p>
          <a:p>
            <a:endParaRPr lang="en-US" sz="1400" baseline="30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2182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74387" y="1106905"/>
            <a:ext cx="665608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Support Vector Machine (SVM): Parameter tuning</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387" y="1764571"/>
            <a:ext cx="4767356" cy="4744762"/>
          </a:xfrm>
          <a:prstGeom prst="rect">
            <a:avLst/>
          </a:prstGeom>
        </p:spPr>
      </p:pic>
    </p:spTree>
    <p:extLst>
      <p:ext uri="{BB962C8B-B14F-4D97-AF65-F5344CB8AC3E}">
        <p14:creationId xmlns:p14="http://schemas.microsoft.com/office/powerpoint/2010/main" val="1020302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a:t>
            </a:r>
            <a:endParaRPr lang="en-US" sz="2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7388" y="1656448"/>
            <a:ext cx="4979054" cy="4979054"/>
          </a:xfrm>
          <a:prstGeom prst="rect">
            <a:avLst/>
          </a:prstGeom>
        </p:spPr>
      </p:pic>
      <p:sp>
        <p:nvSpPr>
          <p:cNvPr id="7" name="TextBox 6"/>
          <p:cNvSpPr txBox="1"/>
          <p:nvPr/>
        </p:nvSpPr>
        <p:spPr>
          <a:xfrm>
            <a:off x="2559096" y="1831503"/>
            <a:ext cx="1856598" cy="882293"/>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Adjusted R2:  0.7941</a:t>
            </a:r>
          </a:p>
          <a:p>
            <a:r>
              <a:rPr lang="en-US" sz="1400" dirty="0" smtClean="0">
                <a:latin typeface="Arial" panose="020B0604020202020204" pitchFamily="34" charset="0"/>
                <a:cs typeface="Arial" panose="020B0604020202020204" pitchFamily="34" charset="0"/>
              </a:rPr>
              <a:t>ME: 3.27</a:t>
            </a:r>
          </a:p>
          <a:p>
            <a:r>
              <a:rPr lang="en-US" sz="1400" dirty="0" smtClean="0">
                <a:latin typeface="Arial" panose="020B0604020202020204" pitchFamily="34" charset="0"/>
                <a:cs typeface="Arial" panose="020B0604020202020204" pitchFamily="34" charset="0"/>
              </a:rPr>
              <a:t>P-value &lt; 2.2*10</a:t>
            </a:r>
            <a:r>
              <a:rPr lang="en-US" sz="1400" baseline="30000" dirty="0" smtClean="0">
                <a:latin typeface="Arial" panose="020B0604020202020204" pitchFamily="34" charset="0"/>
                <a:cs typeface="Arial" panose="020B0604020202020204" pitchFamily="34" charset="0"/>
              </a:rPr>
              <a:t>-16</a:t>
            </a:r>
          </a:p>
          <a:p>
            <a:endParaRPr lang="en-US" sz="1400" baseline="30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119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 (Summary)</a:t>
            </a:r>
            <a:endParaRPr lang="en-US" sz="28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11325920"/>
              </p:ext>
            </p:extLst>
          </p:nvPr>
        </p:nvGraphicFramePr>
        <p:xfrm>
          <a:off x="490452" y="1187367"/>
          <a:ext cx="8325852" cy="2129972"/>
        </p:xfrm>
        <a:graphic>
          <a:graphicData uri="http://schemas.openxmlformats.org/drawingml/2006/table">
            <a:tbl>
              <a:tblPr firstRow="1" bandRow="1">
                <a:tableStyleId>{9D7B26C5-4107-4FEC-AEDC-1716B250A1EF}</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altLang="zh-CN" dirty="0" smtClean="0"/>
                        <a:t>4.50</a:t>
                      </a:r>
                      <a:endParaRPr lang="en-US" dirty="0"/>
                    </a:p>
                  </a:txBody>
                  <a:tcPr anchor="ctr"/>
                </a:tc>
                <a:tc>
                  <a:txBody>
                    <a:bodyPr/>
                    <a:lstStyle/>
                    <a:p>
                      <a:r>
                        <a:rPr lang="en-US" altLang="zh-CN" dirty="0" smtClean="0"/>
                        <a:t>0.51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dirty="0" smtClean="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altLang="zh-CN" dirty="0" smtClean="0"/>
                        <a:t>3.48</a:t>
                      </a:r>
                      <a:endParaRPr lang="en-US" dirty="0"/>
                    </a:p>
                  </a:txBody>
                  <a:tcPr anchor="ctr"/>
                </a:tc>
                <a:tc>
                  <a:txBody>
                    <a:bodyPr/>
                    <a:lstStyle/>
                    <a:p>
                      <a:r>
                        <a:rPr lang="en-US" altLang="zh-CN" dirty="0" smtClean="0"/>
                        <a:t>0.66</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sp>
        <p:nvSpPr>
          <p:cNvPr id="7" name="TextBox 6"/>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Urine has potential to predict pre-term of pregnancy.</a:t>
            </a:r>
            <a:endParaRPr lang="en-US"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89336245"/>
              </p:ext>
            </p:extLst>
          </p:nvPr>
        </p:nvGraphicFramePr>
        <p:xfrm>
          <a:off x="576350" y="3933338"/>
          <a:ext cx="8325852" cy="2129972"/>
        </p:xfrm>
        <a:graphic>
          <a:graphicData uri="http://schemas.openxmlformats.org/drawingml/2006/table">
            <a:tbl>
              <a:tblPr firstRow="1" bandRow="1">
                <a:tableStyleId>{9D7B26C5-4107-4FEC-AEDC-1716B250A1EF}</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altLang="zh-CN" dirty="0" smtClean="0"/>
                        <a:t>3.00</a:t>
                      </a:r>
                      <a:endParaRPr lang="en-US" dirty="0"/>
                    </a:p>
                  </a:txBody>
                  <a:tcPr anchor="ctr"/>
                </a:tc>
                <a:tc>
                  <a:txBody>
                    <a:bodyPr/>
                    <a:lstStyle/>
                    <a:p>
                      <a:r>
                        <a:rPr lang="en-US" altLang="zh-CN" dirty="0" smtClean="0"/>
                        <a:t>0.72</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dirty="0" smtClean="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dirty="0" smtClean="0"/>
                        <a:t>2.97</a:t>
                      </a:r>
                      <a:endParaRPr lang="en-US" dirty="0"/>
                    </a:p>
                  </a:txBody>
                  <a:tcPr anchor="ctr"/>
                </a:tc>
                <a:tc>
                  <a:txBody>
                    <a:bodyPr/>
                    <a:lstStyle/>
                    <a:p>
                      <a:r>
                        <a:rPr lang="en-US" dirty="0" smtClean="0"/>
                        <a:t>0.73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spTree>
    <p:extLst>
      <p:ext uri="{BB962C8B-B14F-4D97-AF65-F5344CB8AC3E}">
        <p14:creationId xmlns:p14="http://schemas.microsoft.com/office/powerpoint/2010/main" val="1761286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Time to due date (Summary)</a:t>
            </a:r>
            <a:endParaRPr lang="en-US" sz="28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8885568"/>
              </p:ext>
            </p:extLst>
          </p:nvPr>
        </p:nvGraphicFramePr>
        <p:xfrm>
          <a:off x="490452" y="1187367"/>
          <a:ext cx="8325852" cy="2129972"/>
        </p:xfrm>
        <a:graphic>
          <a:graphicData uri="http://schemas.openxmlformats.org/drawingml/2006/table">
            <a:tbl>
              <a:tblPr firstRow="1" bandRow="1">
                <a:tableStyleId>{9D7B26C5-4107-4FEC-AEDC-1716B250A1EF}</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dirty="0" smtClean="0"/>
                        <a:t>4.1</a:t>
                      </a:r>
                      <a:endParaRPr lang="en-US" dirty="0"/>
                    </a:p>
                  </a:txBody>
                  <a:tcPr anchor="ctr"/>
                </a:tc>
                <a:tc>
                  <a:txBody>
                    <a:bodyPr/>
                    <a:lstStyle/>
                    <a:p>
                      <a:r>
                        <a:rPr lang="en-US" dirty="0" smtClean="0"/>
                        <a:t>0.55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dirty="0" smtClean="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dirty="0" smtClean="0"/>
                        <a:t>3.37</a:t>
                      </a:r>
                      <a:endParaRPr lang="en-US" dirty="0"/>
                    </a:p>
                  </a:txBody>
                  <a:tcPr anchor="ctr"/>
                </a:tc>
                <a:tc>
                  <a:txBody>
                    <a:bodyPr/>
                    <a:lstStyle/>
                    <a:p>
                      <a:r>
                        <a:rPr lang="en-US" dirty="0" smtClean="0"/>
                        <a:t>0.71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sp>
        <p:nvSpPr>
          <p:cNvPr id="7" name="TextBox 6"/>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Urine has potential to predict pre-term of pregnancy.</a:t>
            </a:r>
            <a:endParaRPr lang="en-US"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93063673"/>
              </p:ext>
            </p:extLst>
          </p:nvPr>
        </p:nvGraphicFramePr>
        <p:xfrm>
          <a:off x="576350" y="3933338"/>
          <a:ext cx="8325852" cy="2129972"/>
        </p:xfrm>
        <a:graphic>
          <a:graphicData uri="http://schemas.openxmlformats.org/drawingml/2006/table">
            <a:tbl>
              <a:tblPr firstRow="1" bandRow="1">
                <a:tableStyleId>{9D7B26C5-4107-4FEC-AEDC-1716B250A1EF}</a:tableStyleId>
              </a:tblPr>
              <a:tblGrid>
                <a:gridCol w="2687819">
                  <a:extLst>
                    <a:ext uri="{9D8B030D-6E8A-4147-A177-3AD203B41FA5}">
                      <a16:colId xmlns:a16="http://schemas.microsoft.com/office/drawing/2014/main" val="733201587"/>
                    </a:ext>
                  </a:extLst>
                </a:gridCol>
                <a:gridCol w="1726052">
                  <a:extLst>
                    <a:ext uri="{9D8B030D-6E8A-4147-A177-3AD203B41FA5}">
                      <a16:colId xmlns:a16="http://schemas.microsoft.com/office/drawing/2014/main" val="1754319003"/>
                    </a:ext>
                  </a:extLst>
                </a:gridCol>
                <a:gridCol w="1830518">
                  <a:extLst>
                    <a:ext uri="{9D8B030D-6E8A-4147-A177-3AD203B41FA5}">
                      <a16:colId xmlns:a16="http://schemas.microsoft.com/office/drawing/2014/main" val="1139284097"/>
                    </a:ext>
                  </a:extLst>
                </a:gridCol>
                <a:gridCol w="2081463">
                  <a:extLst>
                    <a:ext uri="{9D8B030D-6E8A-4147-A177-3AD203B41FA5}">
                      <a16:colId xmlns:a16="http://schemas.microsoft.com/office/drawing/2014/main" val="1169431466"/>
                    </a:ext>
                  </a:extLst>
                </a:gridCol>
              </a:tblGrid>
              <a:tr h="370430">
                <a:tc>
                  <a:txBody>
                    <a:bodyPr/>
                    <a:lstStyle/>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Adjusted</a:t>
                      </a:r>
                      <a:r>
                        <a:rPr lang="en-US" baseline="0" dirty="0" smtClean="0">
                          <a:latin typeface="Times New Roman" panose="02020603050405020304" pitchFamily="18" charset="0"/>
                          <a:cs typeface="Times New Roman" panose="02020603050405020304" pitchFamily="18" charset="0"/>
                        </a:rPr>
                        <a:t> R</a:t>
                      </a:r>
                      <a:r>
                        <a:rPr lang="en-US" baseline="30000" dirty="0" smtClean="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P-value</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720860"/>
                  </a:ext>
                </a:extLst>
              </a:tr>
              <a:tr h="370430">
                <a:tc>
                  <a:txBody>
                    <a:bodyPr/>
                    <a:lstStyle/>
                    <a:p>
                      <a:pPr algn="ctr"/>
                      <a:r>
                        <a:rPr lang="en-US" dirty="0" smtClean="0">
                          <a:latin typeface="Times New Roman" panose="02020603050405020304" pitchFamily="18" charset="0"/>
                          <a:cs typeface="Times New Roman" panose="02020603050405020304" pitchFamily="18" charset="0"/>
                        </a:rPr>
                        <a:t>Lasso</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dirty="0" smtClean="0"/>
                        <a:t>3.19</a:t>
                      </a:r>
                      <a:endParaRPr lang="en-US" dirty="0"/>
                    </a:p>
                  </a:txBody>
                  <a:tcPr anchor="ctr"/>
                </a:tc>
                <a:tc>
                  <a:txBody>
                    <a:bodyPr/>
                    <a:lstStyle/>
                    <a:p>
                      <a:r>
                        <a:rPr lang="en-US" dirty="0" smtClean="0"/>
                        <a:t>0.68</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67223027"/>
                  </a:ext>
                </a:extLst>
              </a:tr>
              <a:tr h="370430">
                <a:tc>
                  <a:txBody>
                    <a:bodyPr/>
                    <a:lstStyle/>
                    <a:p>
                      <a:pPr algn="ctr"/>
                      <a:r>
                        <a:rPr lang="en-US" dirty="0" smtClean="0">
                          <a:latin typeface="Times New Roman" panose="02020603050405020304" pitchFamily="18" charset="0"/>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dirty="0" smtClean="0"/>
                        <a:t>3.19</a:t>
                      </a:r>
                      <a:endParaRPr lang="en-US" dirty="0"/>
                    </a:p>
                  </a:txBody>
                  <a:tcPr anchor="ctr"/>
                </a:tc>
                <a:tc>
                  <a:txBody>
                    <a:bodyPr/>
                    <a:lstStyle/>
                    <a:p>
                      <a:r>
                        <a:rPr lang="en-US" dirty="0" smtClean="0"/>
                        <a:t>0.71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431202582"/>
                  </a:ext>
                </a:extLst>
              </a:tr>
              <a:tr h="370430">
                <a:tc>
                  <a:txBody>
                    <a:bodyPr/>
                    <a:lstStyle/>
                    <a:p>
                      <a:pPr algn="ctr"/>
                      <a:r>
                        <a:rPr lang="en-US" dirty="0" smtClean="0">
                          <a:latin typeface="Times New Roman" panose="02020603050405020304" pitchFamily="18" charset="0"/>
                          <a:cs typeface="Times New Roman" panose="02020603050405020304" pitchFamily="18" charset="0"/>
                        </a:rPr>
                        <a:t>Support Vector Machine</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a:txBody>
                    <a:bodyPr/>
                    <a:lstStyle/>
                    <a:p>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673617964"/>
                  </a:ext>
                </a:extLst>
              </a:tr>
              <a:tr h="648252">
                <a:tc>
                  <a:txBody>
                    <a:bodyPr/>
                    <a:lstStyle/>
                    <a:p>
                      <a:pPr algn="ctr"/>
                      <a:r>
                        <a:rPr lang="en-US" dirty="0" smtClean="0">
                          <a:latin typeface="Times New Roman" panose="02020603050405020304" pitchFamily="18" charset="0"/>
                          <a:cs typeface="Times New Roman" panose="02020603050405020304" pitchFamily="18" charset="0"/>
                        </a:rPr>
                        <a:t>Artificial Neuronal</a:t>
                      </a:r>
                      <a:r>
                        <a:rPr lang="en-US" baseline="0" dirty="0" smtClean="0">
                          <a:latin typeface="Times New Roman" panose="02020603050405020304" pitchFamily="18" charset="0"/>
                          <a:cs typeface="Times New Roman" panose="02020603050405020304" pitchFamily="18" charset="0"/>
                        </a:rPr>
                        <a:t> Network</a:t>
                      </a: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tc>
                <a:tc>
                  <a:txBody>
                    <a:bodyPr/>
                    <a:lstStyle/>
                    <a:p>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&lt; 2.2*10</a:t>
                      </a:r>
                      <a:r>
                        <a:rPr lang="en-US" sz="1800" baseline="30000" dirty="0" smtClean="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1744992318"/>
                  </a:ext>
                </a:extLst>
              </a:tr>
            </a:tbl>
          </a:graphicData>
        </a:graphic>
      </p:graphicFrame>
    </p:spTree>
    <p:extLst>
      <p:ext uri="{BB962C8B-B14F-4D97-AF65-F5344CB8AC3E}">
        <p14:creationId xmlns:p14="http://schemas.microsoft.com/office/powerpoint/2010/main" val="856032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GA week prediction (Summary)</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0" y="6344652"/>
            <a:ext cx="914400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Urine has potential to predict pre-term of pregnancy.</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506" y="1357741"/>
            <a:ext cx="4148051" cy="414805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357741"/>
            <a:ext cx="4138217" cy="4148051"/>
          </a:xfrm>
          <a:prstGeom prst="rect">
            <a:avLst/>
          </a:prstGeom>
        </p:spPr>
      </p:pic>
    </p:spTree>
    <p:extLst>
      <p:ext uri="{BB962C8B-B14F-4D97-AF65-F5344CB8AC3E}">
        <p14:creationId xmlns:p14="http://schemas.microsoft.com/office/powerpoint/2010/main" val="3605139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492443"/>
          </a:xfrm>
          <a:prstGeom prst="rect">
            <a:avLst/>
          </a:prstGeom>
        </p:spPr>
        <p:txBody>
          <a:bodyPr wrap="square">
            <a:spAutoFit/>
          </a:bodyPr>
          <a:lstStyle/>
          <a:p>
            <a:pPr algn="ctr"/>
            <a:r>
              <a:rPr lang="en-US" sz="2600" b="1" dirty="0" smtClean="0">
                <a:latin typeface="Times New Roman" panose="02020603050405020304" pitchFamily="18" charset="0"/>
                <a:cs typeface="Times New Roman" panose="02020603050405020304" pitchFamily="18" charset="0"/>
              </a:rPr>
              <a:t>metflow2</a:t>
            </a:r>
            <a:r>
              <a:rPr lang="en-US" sz="2600" b="1" dirty="0">
                <a:latin typeface="Times New Roman" panose="02020603050405020304" pitchFamily="18" charset="0"/>
                <a:cs typeface="Times New Roman" panose="02020603050405020304" pitchFamily="18" charset="0"/>
              </a:rPr>
              <a:t>: A integrated metabolomics data analysis </a:t>
            </a:r>
            <a:r>
              <a:rPr lang="en-US" sz="2600" b="1" dirty="0" smtClean="0">
                <a:latin typeface="Times New Roman" panose="02020603050405020304" pitchFamily="18" charset="0"/>
                <a:cs typeface="Times New Roman" panose="02020603050405020304" pitchFamily="18" charset="0"/>
              </a:rPr>
              <a:t>pipeline</a:t>
            </a:r>
            <a:endParaRPr lang="en-US" sz="2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42338" y="815807"/>
            <a:ext cx="2711607" cy="5958157"/>
          </a:xfrm>
          <a:prstGeom prst="rect">
            <a:avLst/>
          </a:prstGeom>
        </p:spPr>
      </p:pic>
      <p:sp>
        <p:nvSpPr>
          <p:cNvPr id="24" name="TextBox 23"/>
          <p:cNvSpPr txBox="1"/>
          <p:nvPr/>
        </p:nvSpPr>
        <p:spPr>
          <a:xfrm>
            <a:off x="2292" y="1017527"/>
            <a:ext cx="819455"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RPLC </a:t>
            </a:r>
            <a:endParaRPr lang="en-US"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976043" y="113820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Raw data</a:t>
            </a:r>
            <a:endParaRPr lang="en-US"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976043" y="1849055"/>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detection</a:t>
            </a:r>
            <a:endParaRPr lang="en-US"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976043" y="2559903"/>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RT correction</a:t>
            </a:r>
            <a:endParaRPr lang="en-US"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976043" y="3270751"/>
            <a:ext cx="2364749"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Noisy peak removal</a:t>
            </a:r>
            <a:endParaRPr lang="en-US"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976043" y="3983478"/>
            <a:ext cx="2364750" cy="369332"/>
          </a:xfrm>
          <a:prstGeom prst="rect">
            <a:avLst/>
          </a:prstGeom>
          <a:noFill/>
          <a:ln w="19050">
            <a:solidFill>
              <a:schemeClr val="accent2"/>
            </a:solidFill>
          </a:ln>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Outlier sample removal</a:t>
            </a:r>
            <a:endParaRPr lang="en-US"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976044" y="4694326"/>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MV imputation</a:t>
            </a:r>
            <a:endParaRPr lang="en-US"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976044" y="5411637"/>
            <a:ext cx="2364748"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Data normalization</a:t>
            </a:r>
            <a:endParaRPr lang="en-US"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976043" y="6120927"/>
            <a:ext cx="2364749"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cxnSp>
        <p:nvCxnSpPr>
          <p:cNvPr id="33" name="Straight Arrow Connector 32"/>
          <p:cNvCxnSpPr>
            <a:stCxn id="25" idx="2"/>
            <a:endCxn id="26" idx="0"/>
          </p:cNvCxnSpPr>
          <p:nvPr/>
        </p:nvCxnSpPr>
        <p:spPr>
          <a:xfrm>
            <a:off x="2158418" y="150753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58418" y="2218387"/>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58418" y="2929235"/>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175214" y="3640083"/>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183989" y="4352810"/>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183989" y="5063658"/>
            <a:ext cx="0" cy="341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183989" y="5780969"/>
            <a:ext cx="0" cy="3415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3"/>
          </p:cNvCxnSpPr>
          <p:nvPr/>
        </p:nvCxnSpPr>
        <p:spPr>
          <a:xfrm flipV="1">
            <a:off x="3340792" y="1981200"/>
            <a:ext cx="2101546" cy="525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3"/>
          </p:cNvCxnSpPr>
          <p:nvPr/>
        </p:nvCxnSpPr>
        <p:spPr>
          <a:xfrm flipV="1">
            <a:off x="3340792" y="2033721"/>
            <a:ext cx="2101546" cy="710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340792" y="3277214"/>
            <a:ext cx="2101546" cy="1707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340792" y="3976582"/>
            <a:ext cx="2101546" cy="1883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340792" y="4397049"/>
            <a:ext cx="2101546" cy="4666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349567" y="5596303"/>
            <a:ext cx="2118342" cy="709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44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Data sets </a:t>
            </a:r>
            <a:r>
              <a:rPr lang="en-US" altLang="zh-CN" sz="2800" b="1" dirty="0" smtClean="0">
                <a:latin typeface="Times New Roman" panose="02020603050405020304" pitchFamily="18" charset="0"/>
                <a:cs typeface="Times New Roman" panose="02020603050405020304" pitchFamily="18" charset="0"/>
              </a:rPr>
              <a:t>and processing</a:t>
            </a:r>
            <a:endParaRPr lang="en-US" sz="28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53154" y="1698931"/>
            <a:ext cx="3307201"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Peak table</a:t>
            </a:r>
            <a:endParaRPr lang="en-US" dirty="0">
              <a:latin typeface="Times New Roman" panose="02020603050405020304" pitchFamily="18" charset="0"/>
              <a:cs typeface="Times New Roman" panose="02020603050405020304" pitchFamily="18" charset="0"/>
            </a:endParaRPr>
          </a:p>
        </p:txBody>
      </p:sp>
      <p:sp>
        <p:nvSpPr>
          <p:cNvPr id="21" name="Right Brace 20"/>
          <p:cNvSpPr/>
          <p:nvPr/>
        </p:nvSpPr>
        <p:spPr>
          <a:xfrm>
            <a:off x="3760355" y="2603218"/>
            <a:ext cx="357697" cy="1583774"/>
          </a:xfrm>
          <a:prstGeom prst="rightBrace">
            <a:avLst>
              <a:gd name="adj1" fmla="val 7112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453154" y="2418551"/>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In-house library match (Level 1)</a:t>
            </a:r>
            <a:endParaRPr lang="en-US" dirty="0">
              <a:latin typeface="Times New Roman" panose="02020603050405020304" pitchFamily="18" charset="0"/>
              <a:cs typeface="Times New Roman" panose="02020603050405020304" pitchFamily="18" charset="0"/>
            </a:endParaRPr>
          </a:p>
        </p:txBody>
      </p:sp>
      <p:cxnSp>
        <p:nvCxnSpPr>
          <p:cNvPr id="24" name="Straight Arrow Connector 23"/>
          <p:cNvCxnSpPr>
            <a:stCxn id="12" idx="2"/>
            <a:endCxn id="23" idx="0"/>
          </p:cNvCxnSpPr>
          <p:nvPr/>
        </p:nvCxnSpPr>
        <p:spPr>
          <a:xfrm>
            <a:off x="2106755" y="2068263"/>
            <a:ext cx="0" cy="350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154" y="3138171"/>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Public library match (Level 2)</a:t>
            </a:r>
            <a:endParaRPr lang="en-US" dirty="0">
              <a:latin typeface="Times New Roman" panose="02020603050405020304" pitchFamily="18" charset="0"/>
              <a:cs typeface="Times New Roman" panose="02020603050405020304" pitchFamily="18" charset="0"/>
            </a:endParaRPr>
          </a:p>
        </p:txBody>
      </p:sp>
      <p:cxnSp>
        <p:nvCxnSpPr>
          <p:cNvPr id="27" name="Straight Arrow Connector 26"/>
          <p:cNvCxnSpPr>
            <a:endCxn id="26" idx="0"/>
          </p:cNvCxnSpPr>
          <p:nvPr/>
        </p:nvCxnSpPr>
        <p:spPr>
          <a:xfrm>
            <a:off x="2106755" y="2787883"/>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154" y="3857791"/>
            <a:ext cx="3307201" cy="646331"/>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HMDB accurate mass library match (Level 3)</a:t>
            </a:r>
            <a:endParaRPr lang="en-US" dirty="0">
              <a:latin typeface="Times New Roman" panose="02020603050405020304" pitchFamily="18" charset="0"/>
              <a:cs typeface="Times New Roman" panose="02020603050405020304" pitchFamily="18" charset="0"/>
            </a:endParaRPr>
          </a:p>
        </p:txBody>
      </p:sp>
      <p:cxnSp>
        <p:nvCxnSpPr>
          <p:cNvPr id="29" name="Straight Arrow Connector 28"/>
          <p:cNvCxnSpPr>
            <a:endCxn id="28" idx="0"/>
          </p:cNvCxnSpPr>
          <p:nvPr/>
        </p:nvCxnSpPr>
        <p:spPr>
          <a:xfrm>
            <a:off x="2106755" y="3507503"/>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433" y="2877300"/>
            <a:ext cx="896838" cy="1035610"/>
          </a:xfrm>
          <a:prstGeom prst="rect">
            <a:avLst/>
          </a:prstGeom>
        </p:spPr>
      </p:pic>
      <p:sp>
        <p:nvSpPr>
          <p:cNvPr id="31" name="TextBox 30"/>
          <p:cNvSpPr txBox="1"/>
          <p:nvPr/>
        </p:nvSpPr>
        <p:spPr>
          <a:xfrm>
            <a:off x="453154" y="5601982"/>
            <a:ext cx="3307201" cy="369332"/>
          </a:xfrm>
          <a:prstGeom prst="rect">
            <a:avLst/>
          </a:prstGeom>
          <a:noFill/>
          <a:ln w="19050">
            <a:solidFill>
              <a:schemeClr val="accent1">
                <a:lumMod val="75000"/>
              </a:schemeClr>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Metabolite table (matrix)</a:t>
            </a:r>
            <a:endParaRPr lang="en-US" dirty="0">
              <a:latin typeface="Times New Roman" panose="02020603050405020304" pitchFamily="18" charset="0"/>
              <a:cs typeface="Times New Roman" panose="02020603050405020304" pitchFamily="18" charset="0"/>
            </a:endParaRPr>
          </a:p>
        </p:txBody>
      </p:sp>
      <p:cxnSp>
        <p:nvCxnSpPr>
          <p:cNvPr id="32" name="Straight Arrow Connector 31"/>
          <p:cNvCxnSpPr/>
          <p:nvPr/>
        </p:nvCxnSpPr>
        <p:spPr>
          <a:xfrm>
            <a:off x="2106755" y="5234033"/>
            <a:ext cx="0" cy="350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3154" y="4854410"/>
            <a:ext cx="3307201" cy="369332"/>
          </a:xfrm>
          <a:prstGeom prst="rect">
            <a:avLst/>
          </a:prstGeom>
          <a:noFill/>
          <a:ln w="19050">
            <a:solidFill>
              <a:schemeClr val="accent2"/>
            </a:solidFill>
          </a:ln>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Annotation redundancy removal</a:t>
            </a:r>
            <a:endParaRPr lang="en-US" dirty="0">
              <a:latin typeface="Times New Roman" panose="02020603050405020304" pitchFamily="18" charset="0"/>
              <a:cs typeface="Times New Roman" panose="02020603050405020304" pitchFamily="18" charset="0"/>
            </a:endParaRPr>
          </a:p>
        </p:txBody>
      </p:sp>
      <p:cxnSp>
        <p:nvCxnSpPr>
          <p:cNvPr id="34" name="Straight Arrow Connector 33"/>
          <p:cNvCxnSpPr>
            <a:endCxn id="33" idx="0"/>
          </p:cNvCxnSpPr>
          <p:nvPr/>
        </p:nvCxnSpPr>
        <p:spPr>
          <a:xfrm>
            <a:off x="2106755" y="4504122"/>
            <a:ext cx="0" cy="35028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138211" y="3210439"/>
            <a:ext cx="1653017"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520 metabolites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35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756" y="2237025"/>
            <a:ext cx="4108694" cy="3089218"/>
          </a:xfrm>
          <a:prstGeom prst="rect">
            <a:avLst/>
          </a:prstGeom>
        </p:spPr>
      </p:pic>
      <p:pic>
        <p:nvPicPr>
          <p:cNvPr id="5" name="Picture 4"/>
          <p:cNvPicPr>
            <a:picLocks noChangeAspect="1"/>
          </p:cNvPicPr>
          <p:nvPr/>
        </p:nvPicPr>
        <p:blipFill>
          <a:blip r:embed="rId3"/>
          <a:stretch>
            <a:fillRect/>
          </a:stretch>
        </p:blipFill>
        <p:spPr>
          <a:xfrm>
            <a:off x="4696931" y="2237025"/>
            <a:ext cx="4145330" cy="3089217"/>
          </a:xfrm>
          <a:prstGeom prst="rect">
            <a:avLst/>
          </a:prstGeom>
        </p:spPr>
      </p:pic>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Overall metabolic profile</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50943" y="1017527"/>
            <a:ext cx="3826689"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Unsupervised method (PCA) Batch 1</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405975" y="1803590"/>
            <a:ext cx="1550424"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Positive mode</a:t>
            </a:r>
            <a:endParaRPr lang="en-US"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841617" y="1802443"/>
            <a:ext cx="1640193" cy="369332"/>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Negative mode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94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74" y="1319993"/>
            <a:ext cx="3330397" cy="3093890"/>
          </a:xfrm>
          <a:prstGeom prst="rect">
            <a:avLst/>
          </a:prstGeom>
        </p:spPr>
      </p:pic>
      <p:pic>
        <p:nvPicPr>
          <p:cNvPr id="5" name="Picture 4"/>
          <p:cNvPicPr>
            <a:picLocks noChangeAspect="1"/>
          </p:cNvPicPr>
          <p:nvPr/>
        </p:nvPicPr>
        <p:blipFill>
          <a:blip r:embed="rId4"/>
          <a:stretch>
            <a:fillRect/>
          </a:stretch>
        </p:blipFill>
        <p:spPr>
          <a:xfrm>
            <a:off x="3268300" y="1319993"/>
            <a:ext cx="3215009" cy="308992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520212060"/>
              </p:ext>
            </p:extLst>
          </p:nvPr>
        </p:nvGraphicFramePr>
        <p:xfrm>
          <a:off x="2664769" y="4465888"/>
          <a:ext cx="3321289" cy="660000"/>
        </p:xfrm>
        <a:graphic>
          <a:graphicData uri="http://schemas.openxmlformats.org/presentationml/2006/ole">
            <mc:AlternateContent xmlns:mc="http://schemas.openxmlformats.org/markup-compatibility/2006">
              <mc:Choice xmlns:v="urn:schemas-microsoft-com:vml" Requires="v">
                <p:oleObj spid="_x0000_s2225" name="Equation" r:id="rId5" imgW="1981080" imgH="393480" progId="Equation.3">
                  <p:embed/>
                </p:oleObj>
              </mc:Choice>
              <mc:Fallback>
                <p:oleObj name="Equation" r:id="rId5" imgW="1981080" imgH="393480" progId="Equation.3">
                  <p:embed/>
                  <p:pic>
                    <p:nvPicPr>
                      <p:cNvPr id="0" name=""/>
                      <p:cNvPicPr/>
                      <p:nvPr/>
                    </p:nvPicPr>
                    <p:blipFill>
                      <a:blip r:embed="rId6"/>
                      <a:stretch>
                        <a:fillRect/>
                      </a:stretch>
                    </p:blipFill>
                    <p:spPr>
                      <a:xfrm>
                        <a:off x="2664769" y="4465888"/>
                        <a:ext cx="3321289" cy="660000"/>
                      </a:xfrm>
                      <a:prstGeom prst="rect">
                        <a:avLst/>
                      </a:prstGeom>
                    </p:spPr>
                  </p:pic>
                </p:oleObj>
              </mc:Fallback>
            </mc:AlternateContent>
          </a:graphicData>
        </a:graphic>
      </p:graphicFrame>
      <p:sp>
        <p:nvSpPr>
          <p:cNvPr id="10" name="TextBox 9"/>
          <p:cNvSpPr txBox="1"/>
          <p:nvPr/>
        </p:nvSpPr>
        <p:spPr>
          <a:xfrm>
            <a:off x="492209" y="5204517"/>
            <a:ext cx="8379345" cy="1477328"/>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Q: Modularity</a:t>
            </a:r>
          </a:p>
          <a:p>
            <a:r>
              <a:rPr lang="en-US" dirty="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Total number of edges</a:t>
            </a:r>
          </a:p>
          <a:p>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i and j are two nodes in the graph. If i and j are directly connected, </a:t>
            </a:r>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 1, or </a:t>
            </a:r>
            <a:r>
              <a:rPr lang="en-US" dirty="0" err="1" smtClean="0">
                <a:latin typeface="Times New Roman" panose="02020603050405020304" pitchFamily="18" charset="0"/>
                <a:cs typeface="Times New Roman" panose="02020603050405020304" pitchFamily="18" charset="0"/>
              </a:rPr>
              <a:t>A</a:t>
            </a:r>
            <a:r>
              <a:rPr lang="en-US" baseline="-25000" dirty="0" err="1" smtClean="0">
                <a:latin typeface="Times New Roman" panose="02020603050405020304" pitchFamily="18" charset="0"/>
                <a:cs typeface="Times New Roman" panose="02020603050405020304" pitchFamily="18" charset="0"/>
              </a:rPr>
              <a:t>ij</a:t>
            </a:r>
            <a:r>
              <a:rPr lang="en-US" dirty="0" smtClean="0">
                <a:latin typeface="Times New Roman" panose="02020603050405020304" pitchFamily="18" charset="0"/>
                <a:cs typeface="Times New Roman" panose="02020603050405020304" pitchFamily="18" charset="0"/>
              </a:rPr>
              <a:t> = 0.</a:t>
            </a:r>
          </a:p>
          <a:p>
            <a:r>
              <a:rPr lang="en-US" dirty="0" err="1">
                <a:latin typeface="Times New Roman" panose="02020603050405020304" pitchFamily="18" charset="0"/>
                <a:cs typeface="Times New Roman" panose="02020603050405020304" pitchFamily="18" charset="0"/>
              </a:rPr>
              <a:t>k</a:t>
            </a:r>
            <a:r>
              <a:rPr lang="en-US" baseline="-25000"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k</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 The degree of node i/j.</a:t>
            </a:r>
          </a:p>
          <a:p>
            <a:r>
              <a:rPr lang="el-GR" dirty="0" smtClean="0">
                <a:latin typeface="Times New Roman" panose="02020603050405020304" pitchFamily="18" charset="0"/>
                <a:cs typeface="Times New Roman" panose="02020603050405020304" pitchFamily="18" charset="0"/>
              </a:rPr>
              <a:t>δ</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c</a:t>
            </a:r>
            <a:r>
              <a:rPr lang="en-US" baseline="-25000" dirty="0" err="1" smtClean="0">
                <a:latin typeface="Times New Roman" panose="02020603050405020304" pitchFamily="18" charset="0"/>
                <a:cs typeface="Times New Roman" panose="02020603050405020304" pitchFamily="18" charset="0"/>
              </a:rPr>
              <a:t>i</a:t>
            </a:r>
            <a:r>
              <a:rPr lang="en-US" dirty="0" err="1" smtClean="0">
                <a:latin typeface="Times New Roman" panose="02020603050405020304" pitchFamily="18" charset="0"/>
                <a:cs typeface="Times New Roman" panose="02020603050405020304" pitchFamily="18" charset="0"/>
              </a:rPr>
              <a:t>,c</a:t>
            </a:r>
            <a:r>
              <a:rPr lang="en-US" baseline="-25000" dirty="0" err="1"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 If node i and j are in one subgraph, it equals to 1, or 0.</a:t>
            </a:r>
          </a:p>
        </p:txBody>
      </p:sp>
      <p:sp>
        <p:nvSpPr>
          <p:cNvPr id="16" name="pl6"/>
          <p:cNvSpPr/>
          <p:nvPr/>
        </p:nvSpPr>
        <p:spPr>
          <a:xfrm>
            <a:off x="6829581" y="3528386"/>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7" name="pl7"/>
          <p:cNvSpPr/>
          <p:nvPr/>
        </p:nvSpPr>
        <p:spPr>
          <a:xfrm>
            <a:off x="6829581" y="3201498"/>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8" name="pl8"/>
          <p:cNvSpPr/>
          <p:nvPr/>
        </p:nvSpPr>
        <p:spPr>
          <a:xfrm>
            <a:off x="6829581" y="2874609"/>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19" name="pl9"/>
          <p:cNvSpPr/>
          <p:nvPr/>
        </p:nvSpPr>
        <p:spPr>
          <a:xfrm>
            <a:off x="6829581" y="2547721"/>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20" name="pl10"/>
          <p:cNvSpPr/>
          <p:nvPr/>
        </p:nvSpPr>
        <p:spPr>
          <a:xfrm>
            <a:off x="6829581" y="2220833"/>
            <a:ext cx="2107020" cy="0"/>
          </a:xfrm>
          <a:custGeom>
            <a:avLst/>
            <a:gdLst/>
            <a:ahLst/>
            <a:cxnLst/>
            <a:rect l="0" t="0" r="0" b="0"/>
            <a:pathLst>
              <a:path w="6605956">
                <a:moveTo>
                  <a:pt x="0" y="0"/>
                </a:moveTo>
                <a:lnTo>
                  <a:pt x="6605956" y="0"/>
                </a:lnTo>
                <a:lnTo>
                  <a:pt x="6605956" y="0"/>
                </a:lnTo>
              </a:path>
            </a:pathLst>
          </a:custGeom>
          <a:ln w="6775" cap="flat">
            <a:solidFill>
              <a:srgbClr val="EBEBEB">
                <a:alpha val="100000"/>
              </a:srgbClr>
            </a:solidFill>
            <a:prstDash val="solid"/>
            <a:round/>
          </a:ln>
        </p:spPr>
        <p:txBody>
          <a:bodyPr/>
          <a:lstStyle/>
          <a:p>
            <a:endParaRPr/>
          </a:p>
        </p:txBody>
      </p:sp>
      <p:sp>
        <p:nvSpPr>
          <p:cNvPr id="21" name="pl11"/>
          <p:cNvSpPr/>
          <p:nvPr/>
        </p:nvSpPr>
        <p:spPr>
          <a:xfrm>
            <a:off x="7157533"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2" name="pl12"/>
          <p:cNvSpPr/>
          <p:nvPr/>
        </p:nvSpPr>
        <p:spPr>
          <a:xfrm>
            <a:off x="7737980"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3" name="pl13"/>
          <p:cNvSpPr/>
          <p:nvPr/>
        </p:nvSpPr>
        <p:spPr>
          <a:xfrm>
            <a:off x="8318426"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4" name="pl14"/>
          <p:cNvSpPr/>
          <p:nvPr/>
        </p:nvSpPr>
        <p:spPr>
          <a:xfrm>
            <a:off x="8898872" y="1978769"/>
            <a:ext cx="0" cy="1636242"/>
          </a:xfrm>
          <a:custGeom>
            <a:avLst/>
            <a:gdLst/>
            <a:ahLst/>
            <a:cxnLst/>
            <a:rect l="0" t="0" r="0" b="0"/>
            <a:pathLst>
              <a:path h="5129965">
                <a:moveTo>
                  <a:pt x="0" y="5129965"/>
                </a:moveTo>
                <a:lnTo>
                  <a:pt x="0" y="0"/>
                </a:lnTo>
                <a:lnTo>
                  <a:pt x="0" y="0"/>
                </a:lnTo>
              </a:path>
            </a:pathLst>
          </a:custGeom>
          <a:ln w="6775" cap="flat">
            <a:solidFill>
              <a:srgbClr val="EBEBEB">
                <a:alpha val="100000"/>
              </a:srgbClr>
            </a:solidFill>
            <a:prstDash val="solid"/>
            <a:round/>
          </a:ln>
        </p:spPr>
        <p:txBody>
          <a:bodyPr/>
          <a:lstStyle/>
          <a:p>
            <a:endParaRPr/>
          </a:p>
        </p:txBody>
      </p:sp>
      <p:sp>
        <p:nvSpPr>
          <p:cNvPr id="25" name="pl15"/>
          <p:cNvSpPr/>
          <p:nvPr/>
        </p:nvSpPr>
        <p:spPr>
          <a:xfrm>
            <a:off x="6829581" y="3364942"/>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6" name="pl16"/>
          <p:cNvSpPr/>
          <p:nvPr/>
        </p:nvSpPr>
        <p:spPr>
          <a:xfrm>
            <a:off x="6829581" y="3038054"/>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7" name="pl17"/>
          <p:cNvSpPr/>
          <p:nvPr/>
        </p:nvSpPr>
        <p:spPr>
          <a:xfrm>
            <a:off x="6829581" y="2711165"/>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8" name="pl18"/>
          <p:cNvSpPr/>
          <p:nvPr/>
        </p:nvSpPr>
        <p:spPr>
          <a:xfrm>
            <a:off x="6829581" y="2384277"/>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29" name="pl19"/>
          <p:cNvSpPr/>
          <p:nvPr/>
        </p:nvSpPr>
        <p:spPr>
          <a:xfrm>
            <a:off x="6829581" y="2057389"/>
            <a:ext cx="2107020" cy="0"/>
          </a:xfrm>
          <a:custGeom>
            <a:avLst/>
            <a:gdLst/>
            <a:ahLst/>
            <a:cxnLst/>
            <a:rect l="0" t="0" r="0" b="0"/>
            <a:pathLst>
              <a:path w="6605956">
                <a:moveTo>
                  <a:pt x="0" y="0"/>
                </a:moveTo>
                <a:lnTo>
                  <a:pt x="6605956" y="0"/>
                </a:lnTo>
                <a:lnTo>
                  <a:pt x="6605956" y="0"/>
                </a:lnTo>
              </a:path>
            </a:pathLst>
          </a:custGeom>
          <a:ln w="13550" cap="flat">
            <a:solidFill>
              <a:srgbClr val="EBEBEB">
                <a:alpha val="100000"/>
              </a:srgbClr>
            </a:solidFill>
            <a:prstDash val="solid"/>
            <a:round/>
          </a:ln>
        </p:spPr>
        <p:txBody>
          <a:bodyPr/>
          <a:lstStyle/>
          <a:p>
            <a:endParaRPr/>
          </a:p>
        </p:txBody>
      </p:sp>
      <p:sp>
        <p:nvSpPr>
          <p:cNvPr id="30" name="pl20"/>
          <p:cNvSpPr/>
          <p:nvPr/>
        </p:nvSpPr>
        <p:spPr>
          <a:xfrm>
            <a:off x="6867310"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1" name="pl21"/>
          <p:cNvSpPr/>
          <p:nvPr/>
        </p:nvSpPr>
        <p:spPr>
          <a:xfrm>
            <a:off x="7447756"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2" name="pl22"/>
          <p:cNvSpPr/>
          <p:nvPr/>
        </p:nvSpPr>
        <p:spPr>
          <a:xfrm>
            <a:off x="8028203"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3" name="pl23"/>
          <p:cNvSpPr/>
          <p:nvPr/>
        </p:nvSpPr>
        <p:spPr>
          <a:xfrm>
            <a:off x="8608649" y="1978769"/>
            <a:ext cx="0" cy="1636242"/>
          </a:xfrm>
          <a:custGeom>
            <a:avLst/>
            <a:gdLst/>
            <a:ahLst/>
            <a:cxnLst/>
            <a:rect l="0" t="0" r="0" b="0"/>
            <a:pathLst>
              <a:path h="5129965">
                <a:moveTo>
                  <a:pt x="0" y="51299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4" name="pl24"/>
          <p:cNvSpPr/>
          <p:nvPr/>
        </p:nvSpPr>
        <p:spPr>
          <a:xfrm>
            <a:off x="8608649" y="1978769"/>
            <a:ext cx="0" cy="1636242"/>
          </a:xfrm>
          <a:custGeom>
            <a:avLst/>
            <a:gdLst/>
            <a:ahLst/>
            <a:cxnLst/>
            <a:rect l="0" t="0" r="0" b="0"/>
            <a:pathLst>
              <a:path h="5129965">
                <a:moveTo>
                  <a:pt x="0" y="5129965"/>
                </a:moveTo>
                <a:lnTo>
                  <a:pt x="0" y="0"/>
                </a:lnTo>
                <a:lnTo>
                  <a:pt x="0" y="0"/>
                </a:lnTo>
              </a:path>
            </a:pathLst>
          </a:custGeom>
          <a:ln w="13550" cap="flat">
            <a:solidFill>
              <a:srgbClr val="800000">
                <a:alpha val="69803"/>
              </a:srgbClr>
            </a:solidFill>
            <a:prstDash val="dash"/>
            <a:round/>
          </a:ln>
        </p:spPr>
        <p:txBody>
          <a:bodyPr/>
          <a:lstStyle/>
          <a:p>
            <a:endParaRPr/>
          </a:p>
        </p:txBody>
      </p:sp>
      <p:sp>
        <p:nvSpPr>
          <p:cNvPr id="35" name="pl25"/>
          <p:cNvSpPr/>
          <p:nvPr/>
        </p:nvSpPr>
        <p:spPr>
          <a:xfrm>
            <a:off x="6925355" y="2053144"/>
            <a:ext cx="1915473" cy="1487493"/>
          </a:xfrm>
          <a:custGeom>
            <a:avLst/>
            <a:gdLst/>
            <a:ahLst/>
            <a:cxnLst/>
            <a:rect l="0" t="0" r="0" b="0"/>
            <a:pathLst>
              <a:path w="6005414" h="4663605">
                <a:moveTo>
                  <a:pt x="0" y="4623176"/>
                </a:moveTo>
                <a:lnTo>
                  <a:pt x="181982" y="4663605"/>
                </a:lnTo>
                <a:lnTo>
                  <a:pt x="363964" y="4498521"/>
                </a:lnTo>
                <a:lnTo>
                  <a:pt x="545946" y="4382289"/>
                </a:lnTo>
                <a:lnTo>
                  <a:pt x="727929" y="4142245"/>
                </a:lnTo>
                <a:lnTo>
                  <a:pt x="909911" y="3887039"/>
                </a:lnTo>
                <a:lnTo>
                  <a:pt x="1091893" y="3762384"/>
                </a:lnTo>
                <a:lnTo>
                  <a:pt x="1273875" y="3519813"/>
                </a:lnTo>
                <a:lnTo>
                  <a:pt x="1455858" y="3396000"/>
                </a:lnTo>
                <a:lnTo>
                  <a:pt x="1637840" y="3289875"/>
                </a:lnTo>
                <a:lnTo>
                  <a:pt x="1819822" y="3183750"/>
                </a:lnTo>
                <a:lnTo>
                  <a:pt x="2001804" y="3004348"/>
                </a:lnTo>
                <a:lnTo>
                  <a:pt x="2183787" y="2879694"/>
                </a:lnTo>
                <a:lnTo>
                  <a:pt x="2365769" y="2606801"/>
                </a:lnTo>
                <a:lnTo>
                  <a:pt x="2547751" y="2472039"/>
                </a:lnTo>
                <a:lnTo>
                  <a:pt x="2729734" y="2254735"/>
                </a:lnTo>
                <a:lnTo>
                  <a:pt x="2911716" y="2167140"/>
                </a:lnTo>
                <a:lnTo>
                  <a:pt x="3093698" y="1971735"/>
                </a:lnTo>
                <a:lnTo>
                  <a:pt x="3275680" y="1788122"/>
                </a:lnTo>
                <a:lnTo>
                  <a:pt x="3457663" y="1575872"/>
                </a:lnTo>
                <a:lnTo>
                  <a:pt x="3639645" y="1419211"/>
                </a:lnTo>
                <a:lnTo>
                  <a:pt x="3821627" y="1238967"/>
                </a:lnTo>
                <a:lnTo>
                  <a:pt x="4003609" y="1051985"/>
                </a:lnTo>
                <a:lnTo>
                  <a:pt x="4185592" y="875110"/>
                </a:lnTo>
                <a:lnTo>
                  <a:pt x="4367574" y="784146"/>
                </a:lnTo>
                <a:lnTo>
                  <a:pt x="4549556" y="610640"/>
                </a:lnTo>
                <a:lnTo>
                  <a:pt x="4731538" y="440503"/>
                </a:lnTo>
                <a:lnTo>
                  <a:pt x="4913521" y="256889"/>
                </a:lnTo>
                <a:lnTo>
                  <a:pt x="5095503" y="90122"/>
                </a:lnTo>
                <a:lnTo>
                  <a:pt x="5277485" y="0"/>
                </a:lnTo>
                <a:lnTo>
                  <a:pt x="5459468" y="389967"/>
                </a:lnTo>
                <a:lnTo>
                  <a:pt x="5641450" y="538205"/>
                </a:lnTo>
                <a:lnTo>
                  <a:pt x="5823432" y="423657"/>
                </a:lnTo>
                <a:lnTo>
                  <a:pt x="6005414" y="4112765"/>
                </a:lnTo>
              </a:path>
            </a:pathLst>
          </a:custGeom>
          <a:ln w="13550" cap="flat">
            <a:solidFill>
              <a:srgbClr val="000000">
                <a:alpha val="100000"/>
              </a:srgbClr>
            </a:solidFill>
            <a:prstDash val="solid"/>
            <a:round/>
          </a:ln>
        </p:spPr>
        <p:txBody>
          <a:bodyPr/>
          <a:lstStyle/>
          <a:p>
            <a:endParaRPr/>
          </a:p>
        </p:txBody>
      </p:sp>
      <p:sp>
        <p:nvSpPr>
          <p:cNvPr id="36" name="rc26"/>
          <p:cNvSpPr/>
          <p:nvPr/>
        </p:nvSpPr>
        <p:spPr>
          <a:xfrm>
            <a:off x="6829581" y="1978769"/>
            <a:ext cx="2107020" cy="1636242"/>
          </a:xfrm>
          <a:prstGeom prst="rect">
            <a:avLst/>
          </a:prstGeom>
          <a:ln w="13550" cap="rnd">
            <a:solidFill>
              <a:srgbClr val="333333">
                <a:alpha val="100000"/>
              </a:srgbClr>
            </a:solidFill>
            <a:prstDash val="solid"/>
            <a:round/>
          </a:ln>
        </p:spPr>
        <p:txBody>
          <a:bodyPr/>
          <a:lstStyle/>
          <a:p>
            <a:endParaRPr/>
          </a:p>
        </p:txBody>
      </p:sp>
      <p:sp>
        <p:nvSpPr>
          <p:cNvPr id="37" name="tx27"/>
          <p:cNvSpPr/>
          <p:nvPr/>
        </p:nvSpPr>
        <p:spPr>
          <a:xfrm>
            <a:off x="6681400" y="3352173"/>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0.0</a:t>
            </a:r>
          </a:p>
        </p:txBody>
      </p:sp>
      <p:sp>
        <p:nvSpPr>
          <p:cNvPr id="38" name="tx28"/>
          <p:cNvSpPr/>
          <p:nvPr/>
        </p:nvSpPr>
        <p:spPr>
          <a:xfrm>
            <a:off x="6681400" y="3025284"/>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0.1</a:t>
            </a:r>
          </a:p>
        </p:txBody>
      </p:sp>
      <p:sp>
        <p:nvSpPr>
          <p:cNvPr id="39" name="tx29"/>
          <p:cNvSpPr/>
          <p:nvPr/>
        </p:nvSpPr>
        <p:spPr>
          <a:xfrm>
            <a:off x="6681400" y="2698396"/>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0.2</a:t>
            </a:r>
          </a:p>
        </p:txBody>
      </p:sp>
      <p:sp>
        <p:nvSpPr>
          <p:cNvPr id="40" name="tx30"/>
          <p:cNvSpPr/>
          <p:nvPr/>
        </p:nvSpPr>
        <p:spPr>
          <a:xfrm>
            <a:off x="6681400" y="2371481"/>
            <a:ext cx="73204" cy="38518"/>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0.3</a:t>
            </a:r>
          </a:p>
        </p:txBody>
      </p:sp>
      <p:sp>
        <p:nvSpPr>
          <p:cNvPr id="41" name="tx31"/>
          <p:cNvSpPr/>
          <p:nvPr/>
        </p:nvSpPr>
        <p:spPr>
          <a:xfrm>
            <a:off x="6681400" y="2044619"/>
            <a:ext cx="7320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0.4</a:t>
            </a:r>
          </a:p>
        </p:txBody>
      </p:sp>
      <p:sp>
        <p:nvSpPr>
          <p:cNvPr id="42" name="pl32"/>
          <p:cNvSpPr/>
          <p:nvPr/>
        </p:nvSpPr>
        <p:spPr>
          <a:xfrm>
            <a:off x="6818483" y="3364942"/>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3" name="pl33"/>
          <p:cNvSpPr/>
          <p:nvPr/>
        </p:nvSpPr>
        <p:spPr>
          <a:xfrm>
            <a:off x="6818483" y="3038054"/>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 name="pl34"/>
          <p:cNvSpPr/>
          <p:nvPr/>
        </p:nvSpPr>
        <p:spPr>
          <a:xfrm>
            <a:off x="6818483" y="2711165"/>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 name="pl35"/>
          <p:cNvSpPr/>
          <p:nvPr/>
        </p:nvSpPr>
        <p:spPr>
          <a:xfrm>
            <a:off x="6818483" y="2384277"/>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6" name="pl36"/>
          <p:cNvSpPr/>
          <p:nvPr/>
        </p:nvSpPr>
        <p:spPr>
          <a:xfrm>
            <a:off x="6818483" y="2057389"/>
            <a:ext cx="11098"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 name="pl37"/>
          <p:cNvSpPr/>
          <p:nvPr/>
        </p:nvSpPr>
        <p:spPr>
          <a:xfrm>
            <a:off x="6867310"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8" name="pl38"/>
          <p:cNvSpPr/>
          <p:nvPr/>
        </p:nvSpPr>
        <p:spPr>
          <a:xfrm>
            <a:off x="7447756"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9" name="pl39"/>
          <p:cNvSpPr/>
          <p:nvPr/>
        </p:nvSpPr>
        <p:spPr>
          <a:xfrm>
            <a:off x="8028203"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0" name="pl40"/>
          <p:cNvSpPr/>
          <p:nvPr/>
        </p:nvSpPr>
        <p:spPr>
          <a:xfrm>
            <a:off x="8608649" y="3615011"/>
            <a:ext cx="0" cy="11098"/>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1" name="tx41"/>
          <p:cNvSpPr/>
          <p:nvPr/>
        </p:nvSpPr>
        <p:spPr>
          <a:xfrm>
            <a:off x="6852667" y="3689190"/>
            <a:ext cx="29287"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dirty="0">
                <a:solidFill>
                  <a:srgbClr val="4D4D4D">
                    <a:alpha val="100000"/>
                  </a:srgbClr>
                </a:solidFill>
                <a:latin typeface="Arial"/>
                <a:cs typeface="Arial"/>
              </a:rPr>
              <a:t>0</a:t>
            </a:r>
          </a:p>
        </p:txBody>
      </p:sp>
      <p:sp>
        <p:nvSpPr>
          <p:cNvPr id="52" name="tx42"/>
          <p:cNvSpPr/>
          <p:nvPr/>
        </p:nvSpPr>
        <p:spPr>
          <a:xfrm>
            <a:off x="7418470" y="3689190"/>
            <a:ext cx="5857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10</a:t>
            </a:r>
          </a:p>
        </p:txBody>
      </p:sp>
      <p:sp>
        <p:nvSpPr>
          <p:cNvPr id="53" name="tx43"/>
          <p:cNvSpPr/>
          <p:nvPr/>
        </p:nvSpPr>
        <p:spPr>
          <a:xfrm>
            <a:off x="7998916" y="3689190"/>
            <a:ext cx="58574" cy="38492"/>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20</a:t>
            </a:r>
          </a:p>
        </p:txBody>
      </p:sp>
      <p:sp>
        <p:nvSpPr>
          <p:cNvPr id="54" name="tx44"/>
          <p:cNvSpPr/>
          <p:nvPr/>
        </p:nvSpPr>
        <p:spPr>
          <a:xfrm>
            <a:off x="8579362" y="3689165"/>
            <a:ext cx="58574" cy="38518"/>
          </a:xfrm>
          <a:prstGeom prst="rect">
            <a:avLst/>
          </a:prstGeom>
          <a:noFill/>
        </p:spPr>
        <p:txBody>
          <a:bodyPr wrap="none" lIns="0" tIns="0" rIns="0" bIns="0" anchor="ctr" anchorCtr="1"/>
          <a:lstStyle/>
          <a:p>
            <a:pPr marL="0" marR="0" indent="0" algn="l">
              <a:lnSpc>
                <a:spcPts val="1300"/>
              </a:lnSpc>
              <a:spcBef>
                <a:spcPts val="0"/>
              </a:spcBef>
              <a:spcAft>
                <a:spcPts val="0"/>
              </a:spcAft>
            </a:pPr>
            <a:r>
              <a:rPr sz="1000">
                <a:solidFill>
                  <a:srgbClr val="4D4D4D">
                    <a:alpha val="100000"/>
                  </a:srgbClr>
                </a:solidFill>
                <a:latin typeface="Arial"/>
                <a:cs typeface="Arial"/>
              </a:rPr>
              <a:t>30</a:t>
            </a:r>
          </a:p>
        </p:txBody>
      </p:sp>
      <p:sp>
        <p:nvSpPr>
          <p:cNvPr id="55" name="tx45"/>
          <p:cNvSpPr/>
          <p:nvPr/>
        </p:nvSpPr>
        <p:spPr>
          <a:xfrm>
            <a:off x="7026997" y="3755704"/>
            <a:ext cx="1712187" cy="219668"/>
          </a:xfrm>
          <a:prstGeom prst="rect">
            <a:avLst/>
          </a:prstGeom>
          <a:noFill/>
        </p:spPr>
        <p:txBody>
          <a:bodyPr wrap="none" lIns="0" tIns="0" rIns="0" bIns="0" anchor="ctr" anchorCtr="1"/>
          <a:lstStyle/>
          <a:p>
            <a:pPr marL="0" marR="0" indent="0" algn="l">
              <a:lnSpc>
                <a:spcPts val="1500"/>
              </a:lnSpc>
              <a:spcBef>
                <a:spcPts val="0"/>
              </a:spcBef>
              <a:spcAft>
                <a:spcPts val="0"/>
              </a:spcAft>
            </a:pPr>
            <a:r>
              <a:rPr sz="1000" dirty="0">
                <a:solidFill>
                  <a:srgbClr val="000000">
                    <a:alpha val="100000"/>
                  </a:srgbClr>
                </a:solidFill>
                <a:latin typeface="Arial"/>
                <a:cs typeface="Arial"/>
              </a:rPr>
              <a:t>Community analysis iteration</a:t>
            </a:r>
          </a:p>
        </p:txBody>
      </p:sp>
      <p:sp>
        <p:nvSpPr>
          <p:cNvPr id="56" name="tx46"/>
          <p:cNvSpPr/>
          <p:nvPr/>
        </p:nvSpPr>
        <p:spPr>
          <a:xfrm rot="16200000">
            <a:off x="6321897" y="2820771"/>
            <a:ext cx="280280" cy="56281"/>
          </a:xfrm>
          <a:prstGeom prst="rect">
            <a:avLst/>
          </a:prstGeom>
          <a:noFill/>
        </p:spPr>
        <p:txBody>
          <a:bodyPr wrap="none" lIns="0" tIns="0" rIns="0" bIns="0" anchor="ctr" anchorCtr="1"/>
          <a:lstStyle/>
          <a:p>
            <a:pPr marL="0" marR="0" indent="0" algn="l">
              <a:lnSpc>
                <a:spcPts val="1500"/>
              </a:lnSpc>
              <a:spcBef>
                <a:spcPts val="0"/>
              </a:spcBef>
              <a:spcAft>
                <a:spcPts val="0"/>
              </a:spcAft>
            </a:pPr>
            <a:r>
              <a:rPr sz="1000" dirty="0">
                <a:solidFill>
                  <a:srgbClr val="000000">
                    <a:alpha val="100000"/>
                  </a:srgbClr>
                </a:solidFill>
                <a:latin typeface="Arial"/>
                <a:cs typeface="Arial"/>
              </a:rPr>
              <a:t>Modularity</a:t>
            </a:r>
          </a:p>
        </p:txBody>
      </p:sp>
      <p:cxnSp>
        <p:nvCxnSpPr>
          <p:cNvPr id="58" name="Straight Arrow Connector 57"/>
          <p:cNvCxnSpPr/>
          <p:nvPr/>
        </p:nvCxnSpPr>
        <p:spPr>
          <a:xfrm>
            <a:off x="3163793" y="2989052"/>
            <a:ext cx="834189"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Community analysis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4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Two correlation network</a:t>
            </a:r>
            <a:endParaRPr lang="en-US" sz="2800" b="1"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474387" y="1106905"/>
            <a:ext cx="4097613"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Cross-sectional correlation network</a:t>
            </a:r>
            <a:endParaRPr lang="en-US" b="1" dirty="0">
              <a:latin typeface="Times New Roman" panose="02020603050405020304" pitchFamily="18" charset="0"/>
              <a:cs typeface="Times New Roman" panose="02020603050405020304" pitchFamily="18" charset="0"/>
            </a:endParaRPr>
          </a:p>
        </p:txBody>
      </p:sp>
      <p:sp>
        <p:nvSpPr>
          <p:cNvPr id="60" name="TextBox 59"/>
          <p:cNvSpPr txBox="1"/>
          <p:nvPr/>
        </p:nvSpPr>
        <p:spPr>
          <a:xfrm>
            <a:off x="474387" y="3411376"/>
            <a:ext cx="4097613"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Delta correlation network</a:t>
            </a:r>
            <a:endParaRPr lang="en-US" b="1" dirty="0">
              <a:latin typeface="Times New Roman" panose="02020603050405020304" pitchFamily="18" charset="0"/>
              <a:cs typeface="Times New Roman" panose="02020603050405020304" pitchFamily="18" charset="0"/>
            </a:endParaRPr>
          </a:p>
        </p:txBody>
      </p:sp>
      <p:sp>
        <p:nvSpPr>
          <p:cNvPr id="2" name="Rectangle 1"/>
          <p:cNvSpPr/>
          <p:nvPr/>
        </p:nvSpPr>
        <p:spPr>
          <a:xfrm>
            <a:off x="474386" y="1748182"/>
            <a:ext cx="835557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Cross-sectional correlations were calculated from mean measurements of </a:t>
            </a:r>
            <a:r>
              <a:rPr lang="en-US" dirty="0" smtClean="0">
                <a:latin typeface="Times New Roman" panose="02020603050405020304" pitchFamily="18" charset="0"/>
                <a:cs typeface="Times New Roman" panose="02020603050405020304" pitchFamily="18" charset="0"/>
              </a:rPr>
              <a:t>metabolites </a:t>
            </a:r>
            <a:r>
              <a:rPr lang="en-US" dirty="0">
                <a:latin typeface="Times New Roman" panose="02020603050405020304" pitchFamily="18" charset="0"/>
                <a:cs typeface="Times New Roman" panose="02020603050405020304" pitchFamily="18" charset="0"/>
              </a:rPr>
              <a:t>calculated using all </a:t>
            </a:r>
            <a:r>
              <a:rPr lang="en-US" dirty="0" smtClean="0">
                <a:latin typeface="Times New Roman" panose="02020603050405020304" pitchFamily="18" charset="0"/>
                <a:cs typeface="Times New Roman" panose="02020603050405020304" pitchFamily="18" charset="0"/>
              </a:rPr>
              <a:t>time points (mean </a:t>
            </a:r>
            <a:r>
              <a:rPr lang="en-US" dirty="0">
                <a:latin typeface="Times New Roman" panose="02020603050405020304" pitchFamily="18" charset="0"/>
                <a:cs typeface="Times New Roman" panose="02020603050405020304" pitchFamily="18" charset="0"/>
              </a:rPr>
              <a:t>A is correlated with mean B across all </a:t>
            </a:r>
            <a:r>
              <a:rPr lang="en-US" dirty="0" smtClean="0">
                <a:latin typeface="Times New Roman" panose="02020603050405020304" pitchFamily="18" charset="0"/>
                <a:cs typeface="Times New Roman" panose="02020603050405020304" pitchFamily="18" charset="0"/>
              </a:rPr>
              <a:t>individuals</a:t>
            </a:r>
            <a:r>
              <a:rPr lang="en-US" dirty="0">
                <a:latin typeface="Times New Roman" panose="02020603050405020304" pitchFamily="18" charset="0"/>
                <a:cs typeface="Times New Roman" panose="02020603050405020304" pitchFamily="18" charset="0"/>
              </a:rPr>
              <a:t>).</a:t>
            </a:r>
          </a:p>
        </p:txBody>
      </p:sp>
      <p:sp>
        <p:nvSpPr>
          <p:cNvPr id="3" name="Rectangle 2"/>
          <p:cNvSpPr/>
          <p:nvPr/>
        </p:nvSpPr>
        <p:spPr>
          <a:xfrm>
            <a:off x="474385" y="4186582"/>
            <a:ext cx="8355577"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Delta correlations were calculated on the change in analytes between </a:t>
            </a:r>
            <a:r>
              <a:rPr lang="en-US" dirty="0" smtClean="0">
                <a:latin typeface="Times New Roman" panose="02020603050405020304" pitchFamily="18" charset="0"/>
                <a:cs typeface="Times New Roman" panose="02020603050405020304" pitchFamily="18" charset="0"/>
              </a:rPr>
              <a:t>time points </a:t>
            </a:r>
            <a:r>
              <a:rPr lang="en-US" dirty="0">
                <a:latin typeface="Times New Roman" panose="02020603050405020304" pitchFamily="18" charset="0"/>
                <a:cs typeface="Times New Roman" panose="02020603050405020304" pitchFamily="18" charset="0"/>
              </a:rPr>
              <a:t>(the change in A between time points is correlated with the change in B across all individuals). </a:t>
            </a:r>
          </a:p>
        </p:txBody>
      </p:sp>
      <p:sp>
        <p:nvSpPr>
          <p:cNvPr id="6" name="Rectangle 5"/>
          <p:cNvSpPr/>
          <p:nvPr/>
        </p:nvSpPr>
        <p:spPr>
          <a:xfrm>
            <a:off x="474384" y="5682780"/>
            <a:ext cx="835557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communities often represented a cluster of physiologically related </a:t>
            </a:r>
            <a:r>
              <a:rPr lang="en-US" dirty="0" smtClean="0">
                <a:latin typeface="Times New Roman" panose="02020603050405020304" pitchFamily="18" charset="0"/>
                <a:cs typeface="Times New Roman" panose="02020603050405020304" pitchFamily="18" charset="0"/>
              </a:rPr>
              <a:t>metabolites.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14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31" y="1354794"/>
            <a:ext cx="4615392" cy="4628911"/>
          </a:xfrm>
          <a:prstGeom prst="rect">
            <a:avLst/>
          </a:prstGeom>
        </p:spPr>
      </p:pic>
      <p:sp>
        <p:nvSpPr>
          <p:cNvPr id="6" name="Rectangle 5"/>
          <p:cNvSpPr/>
          <p:nvPr/>
        </p:nvSpPr>
        <p:spPr>
          <a:xfrm>
            <a:off x="0" y="228419"/>
            <a:ext cx="9144000" cy="523220"/>
          </a:xfrm>
          <a:prstGeom prst="rect">
            <a:avLst/>
          </a:prstGeom>
        </p:spPr>
        <p:txBody>
          <a:bodyPr wrap="square">
            <a:spAutoFit/>
          </a:bodyPr>
          <a:lstStyle/>
          <a:p>
            <a:pPr algn="ctr"/>
            <a:r>
              <a:rPr lang="en-US" sz="2800" b="1" dirty="0" smtClean="0">
                <a:latin typeface="Times New Roman" panose="02020603050405020304" pitchFamily="18" charset="0"/>
                <a:cs typeface="Times New Roman" panose="02020603050405020304" pitchFamily="18" charset="0"/>
              </a:rPr>
              <a:t>Whole cross-sectional correction network</a:t>
            </a:r>
            <a:endParaRPr lang="en-US" sz="28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5087639" y="2791325"/>
            <a:ext cx="3740126" cy="1754326"/>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520 vertexes (metabolites)</a:t>
            </a:r>
          </a:p>
          <a:p>
            <a:r>
              <a:rPr lang="en-US" dirty="0" smtClean="0">
                <a:latin typeface="Times New Roman" panose="02020603050405020304" pitchFamily="18" charset="0"/>
                <a:cs typeface="Times New Roman" panose="02020603050405020304" pitchFamily="18" charset="0"/>
              </a:rPr>
              <a:t>4,532 edges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Spearman correlation:</a:t>
            </a:r>
          </a:p>
          <a:p>
            <a:r>
              <a:rPr lang="en-US" dirty="0" smtClean="0">
                <a:latin typeface="Times New Roman" panose="02020603050405020304" pitchFamily="18" charset="0"/>
                <a:cs typeface="Times New Roman" panose="02020603050405020304" pitchFamily="18" charset="0"/>
              </a:rPr>
              <a:t>Correlation &gt; 0.5 or Correlation &lt; -0.5</a:t>
            </a:r>
          </a:p>
          <a:p>
            <a:r>
              <a:rPr lang="en-US" dirty="0" err="1" smtClean="0">
                <a:latin typeface="Times New Roman" panose="02020603050405020304" pitchFamily="18" charset="0"/>
                <a:cs typeface="Times New Roman" panose="02020603050405020304" pitchFamily="18" charset="0"/>
              </a:rPr>
              <a:t>P</a:t>
            </a:r>
            <a:r>
              <a:rPr lang="en-US" baseline="-25000" dirty="0" err="1" smtClean="0">
                <a:latin typeface="Times New Roman" panose="02020603050405020304" pitchFamily="18" charset="0"/>
                <a:cs typeface="Times New Roman" panose="02020603050405020304" pitchFamily="18" charset="0"/>
              </a:rPr>
              <a:t>adjust</a:t>
            </a:r>
            <a:r>
              <a:rPr lang="en-US" dirty="0" smtClean="0">
                <a:latin typeface="Times New Roman" panose="02020603050405020304" pitchFamily="18" charset="0"/>
                <a:cs typeface="Times New Roman" panose="02020603050405020304" pitchFamily="18" charset="0"/>
              </a:rPr>
              <a:t> &lt; 0.05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245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14436</TotalTime>
  <Words>911</Words>
  <Application>Microsoft Office PowerPoint</Application>
  <PresentationFormat>On-screen Show (4:3)</PresentationFormat>
  <Paragraphs>222</Paragraphs>
  <Slides>35</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等线</vt:lpstr>
      <vt:lpstr>Arial</vt:lpstr>
      <vt:lpstr>Calibri</vt:lpstr>
      <vt:lpstr>Calibri Light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Xiaotao</dc:creator>
  <cp:lastModifiedBy>Shen Xiaotao</cp:lastModifiedBy>
  <cp:revision>541</cp:revision>
  <dcterms:created xsi:type="dcterms:W3CDTF">2019-09-23T22:44:40Z</dcterms:created>
  <dcterms:modified xsi:type="dcterms:W3CDTF">2019-10-24T19:09:14Z</dcterms:modified>
</cp:coreProperties>
</file>